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314" r:id="rId10"/>
    <p:sldId id="264" r:id="rId11"/>
    <p:sldId id="265" r:id="rId12"/>
    <p:sldId id="266" r:id="rId13"/>
    <p:sldId id="310" r:id="rId14"/>
    <p:sldId id="311" r:id="rId15"/>
    <p:sldId id="312" r:id="rId16"/>
    <p:sldId id="270" r:id="rId17"/>
    <p:sldId id="271" r:id="rId18"/>
    <p:sldId id="272" r:id="rId19"/>
    <p:sldId id="273" r:id="rId20"/>
    <p:sldId id="317" r:id="rId21"/>
    <p:sldId id="318" r:id="rId22"/>
    <p:sldId id="315" r:id="rId23"/>
    <p:sldId id="274" r:id="rId24"/>
    <p:sldId id="275" r:id="rId25"/>
    <p:sldId id="276" r:id="rId26"/>
    <p:sldId id="277" r:id="rId27"/>
    <p:sldId id="278" r:id="rId28"/>
    <p:sldId id="279" r:id="rId29"/>
    <p:sldId id="316" r:id="rId30"/>
    <p:sldId id="280" r:id="rId31"/>
    <p:sldId id="320" r:id="rId32"/>
    <p:sldId id="319" r:id="rId33"/>
    <p:sldId id="281" r:id="rId34"/>
    <p:sldId id="282" r:id="rId35"/>
    <p:sldId id="322" r:id="rId36"/>
    <p:sldId id="321" r:id="rId37"/>
    <p:sldId id="283" r:id="rId38"/>
    <p:sldId id="324" r:id="rId39"/>
    <p:sldId id="325" r:id="rId40"/>
    <p:sldId id="323" r:id="rId41"/>
    <p:sldId id="284" r:id="rId42"/>
    <p:sldId id="326" r:id="rId43"/>
    <p:sldId id="285" r:id="rId44"/>
    <p:sldId id="286" r:id="rId45"/>
    <p:sldId id="328" r:id="rId46"/>
    <p:sldId id="329" r:id="rId47"/>
    <p:sldId id="327" r:id="rId48"/>
    <p:sldId id="287" r:id="rId49"/>
    <p:sldId id="288" r:id="rId50"/>
    <p:sldId id="289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30" r:id="rId63"/>
    <p:sldId id="303" r:id="rId64"/>
    <p:sldId id="333" r:id="rId65"/>
    <p:sldId id="302" r:id="rId66"/>
    <p:sldId id="304" r:id="rId67"/>
    <p:sldId id="305" r:id="rId68"/>
    <p:sldId id="331" r:id="rId69"/>
    <p:sldId id="332" r:id="rId70"/>
    <p:sldId id="306" r:id="rId71"/>
    <p:sldId id="307" r:id="rId72"/>
    <p:sldId id="308" r:id="rId7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94B6-5311-4CD4-BFB5-2DC986A3A3B6}" type="datetimeFigureOut">
              <a:rPr lang="it-IT" smtClean="0"/>
              <a:pPr/>
              <a:t>15/01/2021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7120-243C-4C37-A45A-AB187483EA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858138" cy="47148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it-IT" dirty="0" smtClean="0"/>
              <a:t>ILLUMINISMO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1357298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CONCEZIONE </a:t>
            </a:r>
            <a:r>
              <a:rPr lang="it-IT" sz="4000" b="1" dirty="0" smtClean="0">
                <a:solidFill>
                  <a:srgbClr val="FF0000"/>
                </a:solidFill>
              </a:rPr>
              <a:t>ANTIDOGMATICA</a:t>
            </a:r>
            <a:r>
              <a:rPr lang="it-IT" sz="4000" b="1" dirty="0" smtClean="0"/>
              <a:t> </a:t>
            </a:r>
            <a:r>
              <a:rPr lang="it-IT" sz="4000" dirty="0" smtClean="0"/>
              <a:t> E</a:t>
            </a:r>
            <a:r>
              <a:rPr lang="it-IT" sz="4000" b="1" dirty="0" smtClean="0"/>
              <a:t> </a:t>
            </a:r>
            <a:r>
              <a:rPr lang="it-IT" sz="4000" b="1" dirty="0" smtClean="0">
                <a:solidFill>
                  <a:srgbClr val="FF0000"/>
                </a:solidFill>
              </a:rPr>
              <a:t>LAICA</a:t>
            </a:r>
            <a:r>
              <a:rPr lang="it-IT" sz="4000" b="1" dirty="0" smtClean="0"/>
              <a:t> </a:t>
            </a:r>
            <a:r>
              <a:rPr lang="it-IT" sz="4000" dirty="0" smtClean="0"/>
              <a:t> </a:t>
            </a:r>
            <a:r>
              <a:rPr lang="it-IT" sz="4000" b="1" dirty="0" smtClean="0"/>
              <a:t>DEL SAPERE</a:t>
            </a:r>
            <a:endParaRPr lang="it-IT" sz="4000" dirty="0" smtClean="0"/>
          </a:p>
          <a:p>
            <a:endParaRPr lang="it-IT" sz="4000" dirty="0"/>
          </a:p>
          <a:p>
            <a:pPr algn="just"/>
            <a:r>
              <a:rPr lang="it-IT" sz="4000" dirty="0"/>
              <a:t>L</a:t>
            </a:r>
            <a:r>
              <a:rPr lang="it-IT" sz="4000" dirty="0" smtClean="0"/>
              <a:t>a </a:t>
            </a:r>
            <a:r>
              <a:rPr lang="it-IT" sz="4000" dirty="0"/>
              <a:t>verità non è </a:t>
            </a:r>
            <a:r>
              <a:rPr lang="it-IT" sz="4000" dirty="0" smtClean="0"/>
              <a:t>un </a:t>
            </a:r>
            <a:r>
              <a:rPr lang="it-IT" sz="4000" dirty="0"/>
              <a:t>dato </a:t>
            </a:r>
            <a:r>
              <a:rPr lang="it-IT" sz="4000" dirty="0" smtClean="0"/>
              <a:t>immutabile. </a:t>
            </a:r>
          </a:p>
          <a:p>
            <a:pPr algn="just"/>
            <a:r>
              <a:rPr lang="it-IT" sz="4000" dirty="0" smtClean="0"/>
              <a:t>E’ un </a:t>
            </a:r>
            <a:r>
              <a:rPr lang="it-IT" sz="4000" b="1" dirty="0"/>
              <a:t>processo</a:t>
            </a:r>
            <a:r>
              <a:rPr lang="it-IT" sz="4000" dirty="0"/>
              <a:t> in continuo divenire e aperto al contributo di </a:t>
            </a:r>
            <a:r>
              <a:rPr lang="it-IT" sz="4000" b="1" dirty="0"/>
              <a:t>tutti</a:t>
            </a:r>
            <a:r>
              <a:rPr lang="it-IT" sz="4000" dirty="0"/>
              <a:t> gli uomini dotati di </a:t>
            </a:r>
            <a:r>
              <a:rPr lang="it-IT" sz="4000" dirty="0" smtClean="0"/>
              <a:t>ragione.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79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928926" y="4071942"/>
            <a:ext cx="6215074" cy="2428892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857620" y="4071942"/>
            <a:ext cx="488774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800" b="1" dirty="0" smtClean="0"/>
              <a:t>CARATTERISTICHE </a:t>
            </a:r>
          </a:p>
          <a:p>
            <a:pPr algn="ctr"/>
            <a:r>
              <a:rPr lang="it-IT" sz="4800" b="1" dirty="0" smtClean="0"/>
              <a:t>PRINCIPALI </a:t>
            </a:r>
          </a:p>
          <a:p>
            <a:pPr algn="ctr"/>
            <a:r>
              <a:rPr lang="it-IT" sz="4800" b="1" dirty="0" smtClean="0"/>
              <a:t>DELLA RAGIONE </a:t>
            </a:r>
            <a:endParaRPr lang="it-IT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79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142976" y="1214422"/>
            <a:ext cx="8001024" cy="5643578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357290" y="1428736"/>
            <a:ext cx="75009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</a:t>
            </a:r>
            <a:r>
              <a:rPr lang="it-IT" sz="4400" dirty="0" smtClean="0"/>
              <a:t> E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AUTONOMA</a:t>
            </a:r>
            <a:endParaRPr lang="it-IT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3600" i="1" dirty="0" smtClean="0"/>
              <a:t>non deve </a:t>
            </a:r>
            <a:r>
              <a:rPr lang="it-IT" sz="3600" i="1" dirty="0"/>
              <a:t>sottostare a censure né ad autorità accettate </a:t>
            </a:r>
            <a:r>
              <a:rPr lang="it-IT" sz="3600" i="1" dirty="0" smtClean="0"/>
              <a:t>acriticamente</a:t>
            </a:r>
          </a:p>
          <a:p>
            <a:pPr lvl="0" algn="ctr"/>
            <a:endParaRPr lang="it-IT" sz="3600" i="1" dirty="0"/>
          </a:p>
          <a:p>
            <a:pPr lvl="0" algn="ctr"/>
            <a:endParaRPr lang="it-IT" sz="3600" i="1" dirty="0" smtClean="0"/>
          </a:p>
          <a:p>
            <a:pPr lvl="0" algn="ctr"/>
            <a:endParaRPr lang="it-IT" sz="3600" i="1" dirty="0"/>
          </a:p>
          <a:p>
            <a:pPr lvl="0"/>
            <a:endParaRPr lang="it-IT" dirty="0" smtClean="0"/>
          </a:p>
          <a:p>
            <a:pPr lvl="0" algn="just"/>
            <a:r>
              <a:rPr lang="it-IT" sz="2800" i="1" dirty="0" smtClean="0"/>
              <a:t>“</a:t>
            </a:r>
            <a:r>
              <a:rPr lang="it-IT" sz="2800" i="1" dirty="0"/>
              <a:t>Alla certezza della Luce discesa dall’alto si sostituirà la pluralità delle luci che si diffondono dall’uno all’altro” (</a:t>
            </a:r>
            <a:r>
              <a:rPr lang="it-IT" sz="2800" i="1" dirty="0" err="1"/>
              <a:t>Todorov</a:t>
            </a:r>
            <a:r>
              <a:rPr lang="it-IT" sz="2800" i="1" dirty="0" smtClean="0"/>
              <a:t>)</a:t>
            </a:r>
            <a:endParaRPr lang="it-IT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79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142976" y="1214422"/>
            <a:ext cx="8001024" cy="5643578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285852" y="1428736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</a:t>
            </a:r>
            <a:r>
              <a:rPr lang="it-IT" sz="4400" dirty="0" smtClean="0"/>
              <a:t> PRINCIPALE per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CONOSCERE</a:t>
            </a:r>
            <a:r>
              <a:rPr lang="it-IT" sz="4400" b="1" dirty="0" smtClean="0"/>
              <a:t> e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ANALIZZARE</a:t>
            </a:r>
            <a:r>
              <a:rPr lang="it-IT" sz="4400" b="1" dirty="0" smtClean="0"/>
              <a:t> la realtà</a:t>
            </a:r>
            <a:r>
              <a:rPr lang="it-IT" sz="4400" dirty="0" smtClean="0"/>
              <a:t>, e dunque</a:t>
            </a:r>
            <a:r>
              <a:rPr lang="it-IT" sz="4400" b="1" dirty="0" smtClean="0"/>
              <a:t>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MIGLIORARLA</a:t>
            </a:r>
            <a:r>
              <a:rPr lang="it-IT" sz="4400" b="1" dirty="0" smtClean="0"/>
              <a:t>. </a:t>
            </a:r>
          </a:p>
          <a:p>
            <a:pPr lvl="0"/>
            <a:endParaRPr lang="it-IT" sz="4400" b="1" dirty="0"/>
          </a:p>
          <a:p>
            <a:pPr lvl="0"/>
            <a:r>
              <a:rPr lang="it-IT" sz="3200" b="1" dirty="0" smtClean="0"/>
              <a:t>“</a:t>
            </a:r>
            <a:r>
              <a:rPr lang="it-IT" sz="3200" dirty="0" smtClean="0"/>
              <a:t>Per la prima volta nella storia gli uomini decidono di prendere in mano le sorti del proprio destino e porre il benessere dell’umanità come fine ultimo delle proprie azioni” (</a:t>
            </a:r>
            <a:r>
              <a:rPr lang="it-IT" sz="3200" dirty="0" err="1" smtClean="0"/>
              <a:t>Todorov</a:t>
            </a:r>
            <a:r>
              <a:rPr lang="it-IT" sz="3200" dirty="0" smtClean="0"/>
              <a:t>)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79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142976" y="1214422"/>
            <a:ext cx="8001024" cy="5643578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357258" y="1571612"/>
            <a:ext cx="77867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it-IT" sz="3600" dirty="0" smtClean="0"/>
              <a:t>OBIETTIVO: 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PROGRESSO</a:t>
            </a:r>
            <a:r>
              <a:rPr lang="it-IT" sz="3600" dirty="0" smtClean="0"/>
              <a:t> DELL’UMANITÀ </a:t>
            </a:r>
          </a:p>
          <a:p>
            <a:pPr marL="0" lvl="1" algn="ctr"/>
            <a:r>
              <a:rPr lang="it-IT" sz="3600" dirty="0" smtClean="0"/>
              <a:t> GRANDE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FIDUCIA</a:t>
            </a:r>
            <a:r>
              <a:rPr lang="it-IT" sz="3600" dirty="0" smtClean="0"/>
              <a:t> NEI POTERI DELLA RAGIONE</a:t>
            </a:r>
          </a:p>
          <a:p>
            <a:pPr marL="0" lvl="1" algn="ctr"/>
            <a:endParaRPr lang="it-IT" sz="3600" dirty="0" smtClean="0"/>
          </a:p>
          <a:p>
            <a:pPr marL="0" lvl="1" algn="ctr"/>
            <a:r>
              <a:rPr lang="it-IT" sz="3600" dirty="0" smtClean="0"/>
              <a:t>GLI UOMINI, PER MIRARE AL PROGRESSO, DEVONO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COLLABORARE</a:t>
            </a:r>
            <a:r>
              <a:rPr lang="it-IT" sz="3600" dirty="0" smtClean="0"/>
              <a:t>, UNIRE LE PROPRIE FORZE INTELLETTIVE NELL’INTERESSE COMUNE DEL GENERE UMANO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79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142976" y="1214422"/>
            <a:ext cx="8001024" cy="5643578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357258" y="1571612"/>
            <a:ext cx="77867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LIMITI</a:t>
            </a:r>
            <a:r>
              <a:rPr lang="it-IT" sz="3600" dirty="0" smtClean="0"/>
              <a:t> DELLA RAGIONE</a:t>
            </a:r>
          </a:p>
          <a:p>
            <a:pPr marL="0" lvl="1" algn="ctr"/>
            <a:endParaRPr lang="it-IT" sz="3600" dirty="0"/>
          </a:p>
          <a:p>
            <a:pPr marL="0" lvl="1" algn="ctr"/>
            <a:r>
              <a:rPr lang="it-IT" sz="3600" dirty="0" smtClean="0"/>
              <a:t>NECESSITÀ </a:t>
            </a:r>
            <a:r>
              <a:rPr lang="it-IT" sz="3600" dirty="0" err="1" smtClean="0"/>
              <a:t>DI</a:t>
            </a:r>
            <a:r>
              <a:rPr lang="it-IT" sz="3600" dirty="0" smtClean="0"/>
              <a:t> APPLICARLA ALL’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ESPERIENZA</a:t>
            </a:r>
          </a:p>
          <a:p>
            <a:pPr marL="0" lvl="1" algn="ctr"/>
            <a:endParaRPr lang="it-IT" sz="3600" dirty="0"/>
          </a:p>
          <a:p>
            <a:pPr marL="0" lvl="1" algn="ctr"/>
            <a:r>
              <a:rPr lang="it-IT" sz="3600" b="1" dirty="0" smtClean="0"/>
              <a:t>NON SI OPPONE AL SENTIMENTO</a:t>
            </a:r>
            <a:r>
              <a:rPr lang="it-IT" sz="3600" dirty="0" smtClean="0"/>
              <a:t>, MA ALLA SUPERSTIZIONE E AL DOGA</a:t>
            </a:r>
          </a:p>
          <a:p>
            <a:pPr marL="0" lvl="1" algn="ctr"/>
            <a:endParaRPr lang="it-IT" sz="3600" dirty="0"/>
          </a:p>
          <a:p>
            <a:pPr marL="0" lvl="1" algn="ctr"/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462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142976" y="4786322"/>
            <a:ext cx="8001024" cy="1857388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000232" y="4929198"/>
            <a:ext cx="65129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LA NUOVA ORGANIZZAZIONE </a:t>
            </a:r>
          </a:p>
          <a:p>
            <a:pPr algn="ctr"/>
            <a:r>
              <a:rPr lang="it-IT" sz="4000" b="1" dirty="0" smtClean="0"/>
              <a:t>DELLA CULTURA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9330" r="110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142976" y="1428736"/>
            <a:ext cx="8001024" cy="4572032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428728" y="1643050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DIFFUSIONE</a:t>
            </a:r>
            <a:endParaRPr lang="it-IT" sz="3600" dirty="0" smtClean="0"/>
          </a:p>
          <a:p>
            <a:pPr lvl="0">
              <a:buFont typeface="Arial" pitchFamily="34" charset="0"/>
              <a:buChar char="•"/>
            </a:pPr>
            <a:r>
              <a:rPr lang="it-IT" sz="3600" dirty="0" smtClean="0"/>
              <a:t>A LIVELLO </a:t>
            </a:r>
            <a:r>
              <a:rPr lang="it-IT" sz="3600" b="1" dirty="0" smtClean="0"/>
              <a:t>EUROPEO</a:t>
            </a:r>
            <a:endParaRPr lang="it-IT" sz="3600" dirty="0" smtClean="0"/>
          </a:p>
          <a:p>
            <a:pPr lvl="0">
              <a:buFont typeface="Arial" pitchFamily="34" charset="0"/>
              <a:buChar char="•"/>
            </a:pPr>
            <a:r>
              <a:rPr lang="it-IT" sz="3600" i="1" dirty="0" smtClean="0"/>
              <a:t>NON SOLO</a:t>
            </a:r>
            <a:r>
              <a:rPr lang="it-IT" sz="3600" dirty="0" smtClean="0"/>
              <a:t> </a:t>
            </a:r>
            <a:r>
              <a:rPr lang="it-IT" sz="3600" i="1" dirty="0" smtClean="0"/>
              <a:t>TRA I NOBILI: ALLARGAMENTO AL’EMERGENTE </a:t>
            </a:r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BORGHESE</a:t>
            </a:r>
            <a:endParaRPr lang="it-IT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it-IT" sz="3600" dirty="0" smtClean="0"/>
          </a:p>
          <a:p>
            <a:pPr lvl="0" algn="r"/>
            <a:r>
              <a:rPr lang="it-IT" sz="3600" u="sng" dirty="0" smtClean="0"/>
              <a:t>NON</a:t>
            </a:r>
            <a:r>
              <a:rPr lang="it-IT" sz="3600" dirty="0" smtClean="0"/>
              <a:t> DIFFUSIONE </a:t>
            </a:r>
            <a:r>
              <a:rPr lang="it-IT" sz="3600" dirty="0" err="1" smtClean="0"/>
              <a:t>DI</a:t>
            </a:r>
            <a:r>
              <a:rPr lang="it-IT" sz="3600" dirty="0" smtClean="0"/>
              <a:t> </a:t>
            </a:r>
            <a:r>
              <a:rPr lang="it-IT" sz="3600" u="sng" dirty="0" smtClean="0"/>
              <a:t>MASSA</a:t>
            </a:r>
            <a:endParaRPr lang="it-IT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3594" r="44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4071942"/>
            <a:ext cx="9144000" cy="1928826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14282" y="4214818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LA DIFFUSIONE DEL SAPERE E LA CIRCOLAZIONE DELLE IDEE È FAVORITA DAGLI </a:t>
            </a:r>
            <a:r>
              <a:rPr lang="it-IT" sz="3600" b="1" dirty="0" smtClean="0"/>
              <a:t>SVILUPPI DELL’EDITORIA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462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42844" y="1000108"/>
            <a:ext cx="8858312" cy="557216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57158" y="1142984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it-IT" sz="3200" dirty="0" smtClean="0"/>
              <a:t> GRANDE SUCCESSO DELL’</a:t>
            </a:r>
            <a:r>
              <a:rPr lang="it-IT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ENCICLOPEDIA</a:t>
            </a:r>
            <a:r>
              <a:rPr lang="it-IT" sz="3200" dirty="0" smtClean="0"/>
              <a:t> (1750) DIRETTA DA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DIDEROT</a:t>
            </a:r>
            <a:r>
              <a:rPr lang="it-IT" sz="3200" b="1" dirty="0" smtClean="0"/>
              <a:t> E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D’ALEMBERT</a:t>
            </a:r>
            <a:endParaRPr lang="it-IT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3200" b="1" dirty="0" smtClean="0"/>
              <a:t>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SIMBOLO</a:t>
            </a:r>
            <a:r>
              <a:rPr lang="it-IT" sz="3200" b="1" dirty="0" smtClean="0"/>
              <a:t> DELL’ILLUMINISMO</a:t>
            </a:r>
            <a:endParaRPr lang="it-IT" sz="3200" dirty="0" smtClean="0"/>
          </a:p>
          <a:p>
            <a:pPr lvl="0" algn="just">
              <a:buFont typeface="Arial" pitchFamily="34" charset="0"/>
              <a:buChar char="•"/>
            </a:pPr>
            <a:r>
              <a:rPr lang="it-IT" sz="3200" dirty="0" smtClean="0"/>
              <a:t> IL SAPERE ILLUMINISTICO DEVE ESSERE </a:t>
            </a:r>
            <a:r>
              <a:rPr lang="it-IT" sz="32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DIVULGATO</a:t>
            </a:r>
            <a:r>
              <a:rPr lang="it-IT" sz="32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b="1" dirty="0" smtClean="0"/>
              <a:t> È LA PRIMA ENCICLOPEDIA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MODERNA</a:t>
            </a: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r>
              <a:rPr lang="it-IT" sz="3200" dirty="0" smtClean="0"/>
              <a:t> </a:t>
            </a:r>
            <a:r>
              <a:rPr lang="it-IT" sz="3200" b="1" dirty="0" smtClean="0"/>
              <a:t>17 </a:t>
            </a:r>
            <a:r>
              <a:rPr lang="it-IT" sz="3200" dirty="0" smtClean="0"/>
              <a:t>VOLUMI E </a:t>
            </a:r>
            <a:r>
              <a:rPr lang="it-IT" sz="3200" b="1" dirty="0" smtClean="0"/>
              <a:t>11</a:t>
            </a:r>
            <a:r>
              <a:rPr lang="it-IT" sz="3200" dirty="0" smtClean="0"/>
              <a:t> VOLUMI </a:t>
            </a:r>
            <a:r>
              <a:rPr lang="it-IT" sz="3200" dirty="0" err="1" smtClean="0"/>
              <a:t>DI</a:t>
            </a:r>
            <a:r>
              <a:rPr lang="it-IT" sz="3200" dirty="0" smtClean="0"/>
              <a:t> ILLUSTRAZIONI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3200" dirty="0" smtClean="0"/>
              <a:t> PARTECIPARONO TUTTI I FILOSOFI PIÙ IMPORTANTI 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3200" dirty="0" smtClean="0"/>
              <a:t> VIENE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RACCOLTO TUTTO IL SAPERE </a:t>
            </a:r>
            <a:r>
              <a:rPr lang="it-IT" sz="3200" dirty="0" smtClean="0"/>
              <a:t>DEL TEMPO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1785926"/>
            <a:ext cx="5214974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MOVIMENTO CULTURALE </a:t>
            </a:r>
            <a:r>
              <a:rPr lang="it-IT" sz="3600" dirty="0" smtClean="0"/>
              <a:t>europeo </a:t>
            </a:r>
            <a:r>
              <a:rPr lang="it-IT" sz="3600" dirty="0"/>
              <a:t>del </a:t>
            </a:r>
            <a:r>
              <a:rPr lang="it-IT" sz="3600" b="1" dirty="0"/>
              <a:t>1700</a:t>
            </a:r>
            <a:r>
              <a:rPr lang="it-IT" sz="3600" dirty="0"/>
              <a:t> in cui viene esaltato il </a:t>
            </a:r>
            <a:r>
              <a:rPr lang="it-IT" sz="3600" b="1" dirty="0" smtClean="0"/>
              <a:t>POTERE DELLA RAGIONE UMANA</a:t>
            </a:r>
            <a:r>
              <a:rPr lang="it-IT" sz="3600" dirty="0" smtClean="0"/>
              <a:t>, </a:t>
            </a:r>
            <a:r>
              <a:rPr lang="it-IT" sz="3600" dirty="0"/>
              <a:t>capace di “illuminare”, scacciandolo, il buio </a:t>
            </a:r>
            <a:r>
              <a:rPr lang="it-IT" sz="3600" b="1" dirty="0"/>
              <a:t>dell’ignoranza</a:t>
            </a:r>
            <a:r>
              <a:rPr lang="it-IT" sz="3600" dirty="0"/>
              <a:t>, </a:t>
            </a:r>
            <a:r>
              <a:rPr lang="it-IT" sz="3600" b="1" dirty="0"/>
              <a:t>dell’errore</a:t>
            </a:r>
            <a:r>
              <a:rPr lang="it-IT" sz="3600" dirty="0"/>
              <a:t> e della </a:t>
            </a:r>
            <a:r>
              <a:rPr lang="it-IT" sz="3600" b="1" dirty="0"/>
              <a:t>superstizione</a:t>
            </a:r>
            <a:r>
              <a:rPr lang="it-IT" sz="3600" dirty="0"/>
              <a:t>.</a:t>
            </a:r>
          </a:p>
        </p:txBody>
      </p:sp>
      <p:pic>
        <p:nvPicPr>
          <p:cNvPr id="55298" name="Picture 2" descr="Visualizza immagine di orig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57166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i.ebayimg.com/images/g/mC4AAOSwLgNabcA1/s-l40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00034" y="285728"/>
            <a:ext cx="3745316" cy="4786346"/>
          </a:xfrm>
          <a:prstGeom prst="rect">
            <a:avLst/>
          </a:prstGeom>
          <a:noFill/>
        </p:spPr>
      </p:pic>
      <p:pic>
        <p:nvPicPr>
          <p:cNvPr id="7270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86314" y="714356"/>
            <a:ext cx="3500462" cy="5449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809056" cy="5500726"/>
          </a:xfrm>
          <a:prstGeom prst="rect">
            <a:avLst/>
          </a:prstGeom>
          <a:noFill/>
        </p:spPr>
      </p:pic>
      <p:pic>
        <p:nvPicPr>
          <p:cNvPr id="7373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18"/>
            <a:ext cx="4031587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462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42844" y="1000108"/>
            <a:ext cx="8858312" cy="557216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00034" y="2000240"/>
            <a:ext cx="8286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 smtClean="0"/>
              <a:t>CONDANNA DEL PAPA </a:t>
            </a:r>
          </a:p>
          <a:p>
            <a:endParaRPr lang="it-IT" sz="4400" b="1" dirty="0" smtClean="0"/>
          </a:p>
          <a:p>
            <a:endParaRPr lang="it-IT" sz="4400" b="1" dirty="0" smtClean="0"/>
          </a:p>
          <a:p>
            <a:r>
              <a:rPr lang="it-IT" sz="4400" b="1" dirty="0" smtClean="0"/>
              <a:t>                                CENSURA DEL RE</a:t>
            </a:r>
            <a:endParaRPr lang="it-IT" sz="4400" dirty="0"/>
          </a:p>
        </p:txBody>
      </p:sp>
      <p:pic>
        <p:nvPicPr>
          <p:cNvPr id="70658" name="Picture 2" descr="Visualizza immagine di orig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3171825" cy="2581276"/>
          </a:xfrm>
          <a:prstGeom prst="rect">
            <a:avLst/>
          </a:prstGeom>
          <a:noFill/>
        </p:spPr>
      </p:pic>
      <p:pic>
        <p:nvPicPr>
          <p:cNvPr id="70660" name="Picture 4" descr="Visualizza immagine di origi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14422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14876" y="928670"/>
            <a:ext cx="4286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dirty="0" smtClean="0"/>
              <a:t>FIORITURA </a:t>
            </a:r>
            <a:r>
              <a:rPr lang="it-IT" sz="3600" dirty="0" err="1" smtClean="0"/>
              <a:t>DI</a:t>
            </a:r>
            <a:r>
              <a:rPr lang="it-IT" sz="3600" dirty="0" smtClean="0"/>
              <a:t>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TESTATE PERIODICHE</a:t>
            </a:r>
          </a:p>
          <a:p>
            <a:pPr lvl="0" algn="ctr"/>
            <a:r>
              <a:rPr lang="it-IT" sz="3600" dirty="0" smtClean="0"/>
              <a:t> </a:t>
            </a:r>
          </a:p>
          <a:p>
            <a:pPr lvl="0"/>
            <a:r>
              <a:rPr lang="it-IT" sz="3600" dirty="0" smtClean="0"/>
              <a:t>Gazzette</a:t>
            </a:r>
            <a:r>
              <a:rPr lang="it-IT" sz="3600" dirty="0"/>
              <a:t>, bollettini, </a:t>
            </a:r>
            <a:r>
              <a:rPr lang="it-IT" sz="3600" dirty="0" smtClean="0"/>
              <a:t>il primo quotidiano in Inghilterra, riviste </a:t>
            </a:r>
            <a:r>
              <a:rPr lang="it-IT" sz="3600" dirty="0"/>
              <a:t>letterarie – tra cui, in </a:t>
            </a:r>
            <a:r>
              <a:rPr lang="it-IT" sz="3600" i="1" dirty="0"/>
              <a:t>Italia</a:t>
            </a:r>
            <a:r>
              <a:rPr lang="it-IT" sz="3600" dirty="0" smtClean="0"/>
              <a:t>, </a:t>
            </a:r>
            <a:r>
              <a:rPr lang="it-IT" sz="3600" dirty="0"/>
              <a:t>“</a:t>
            </a:r>
            <a:r>
              <a:rPr lang="it-IT" sz="3600" b="1" i="1" dirty="0"/>
              <a:t>Il Caffè</a:t>
            </a:r>
            <a:r>
              <a:rPr lang="it-IT" sz="3600" dirty="0"/>
              <a:t>” di Verri e </a:t>
            </a:r>
            <a:r>
              <a:rPr lang="it-IT" sz="3600" dirty="0" smtClean="0"/>
              <a:t>Beccaria</a:t>
            </a:r>
            <a:endParaRPr lang="it-IT" sz="3600" dirty="0"/>
          </a:p>
        </p:txBody>
      </p:sp>
      <p:pic>
        <p:nvPicPr>
          <p:cNvPr id="512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4876" cy="6867991"/>
          </a:xfrm>
          <a:prstGeom prst="rect">
            <a:avLst/>
          </a:prstGeom>
          <a:noFill/>
        </p:spPr>
      </p:pic>
      <p:pic>
        <p:nvPicPr>
          <p:cNvPr id="3686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73353"/>
            <a:ext cx="1643042" cy="2284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005840"/>
            <a:ext cx="9144000" cy="585216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14282" y="214290"/>
            <a:ext cx="8643998" cy="1928826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14282" y="357166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Proliferazione </a:t>
            </a:r>
            <a:r>
              <a:rPr lang="it-IT" sz="3600" dirty="0"/>
              <a:t>di </a:t>
            </a:r>
            <a:r>
              <a:rPr lang="it-IT" sz="3600" b="1" dirty="0" smtClean="0"/>
              <a:t>CENTRI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RICERCA</a:t>
            </a:r>
            <a:r>
              <a:rPr lang="it-IT" sz="3600" dirty="0" smtClean="0"/>
              <a:t>, CIRCOLI </a:t>
            </a:r>
            <a:r>
              <a:rPr lang="it-IT" sz="3600" dirty="0"/>
              <a:t>letterari, associazioni storiche o scientifiche, </a:t>
            </a:r>
            <a:r>
              <a:rPr lang="it-IT" sz="3600" b="1" dirty="0" smtClean="0"/>
              <a:t>SALOTTI CULTURALI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2930" r="3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071538" y="357166"/>
            <a:ext cx="7429552" cy="92869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071538" y="357166"/>
            <a:ext cx="7393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smtClean="0"/>
              <a:t>LA MORALE ILLUMINISTA</a:t>
            </a:r>
            <a:endParaRPr lang="it-IT" sz="5400" b="1" dirty="0"/>
          </a:p>
        </p:txBody>
      </p:sp>
      <p:pic>
        <p:nvPicPr>
          <p:cNvPr id="34818" name="Picture 2" descr="Visualizza immagine di orig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214422"/>
            <a:ext cx="1238232" cy="123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690336"/>
            <a:ext cx="885831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/>
              <a:t>“Dalla finalità lontana – Dio – bisogna passare a una più vicina che, come proclama l’illuminismo, coincide con l’umanità stessa. È buono ciò che serve ad accrescere il benessere degli uomini” (</a:t>
            </a:r>
            <a:r>
              <a:rPr lang="it-IT" sz="2400" dirty="0" err="1"/>
              <a:t>Todorov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pic>
        <p:nvPicPr>
          <p:cNvPr id="337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52"/>
            <a:ext cx="4514850" cy="2352675"/>
          </a:xfrm>
          <a:prstGeom prst="rect">
            <a:avLst/>
          </a:prstGeom>
          <a:noFill/>
        </p:spPr>
      </p:pic>
      <p:pic>
        <p:nvPicPr>
          <p:cNvPr id="3379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00504"/>
            <a:ext cx="3071834" cy="2616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197346"/>
            <a:ext cx="8572560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200" dirty="0" smtClean="0"/>
              <a:t>LA RICERCA DELLA </a:t>
            </a:r>
            <a:r>
              <a:rPr lang="it-IT" sz="3200" b="1" dirty="0" smtClean="0">
                <a:solidFill>
                  <a:srgbClr val="FF0000"/>
                </a:solidFill>
              </a:rPr>
              <a:t>FELICITÀ</a:t>
            </a:r>
            <a:r>
              <a:rPr lang="it-IT" sz="3200" dirty="0" smtClean="0"/>
              <a:t> SOSTITUISCE QUELLA DELLA </a:t>
            </a:r>
            <a:r>
              <a:rPr lang="it-IT" sz="3200" b="1" dirty="0" smtClean="0"/>
              <a:t>SALVEZZA</a:t>
            </a:r>
            <a:r>
              <a:rPr lang="it-IT" sz="3200" dirty="0" smtClean="0"/>
              <a:t>. </a:t>
            </a:r>
          </a:p>
          <a:p>
            <a:endParaRPr lang="it-IT" sz="3200" dirty="0" smtClean="0"/>
          </a:p>
          <a:p>
            <a:r>
              <a:rPr lang="it-IT" sz="3200" dirty="0" smtClean="0"/>
              <a:t>È QUALCOSA CHE OGNI UOMO HA DIRITTO </a:t>
            </a:r>
            <a:r>
              <a:rPr lang="it-IT" sz="3200" dirty="0" err="1" smtClean="0"/>
              <a:t>DI</a:t>
            </a:r>
            <a:r>
              <a:rPr lang="it-IT" sz="3200" dirty="0" smtClean="0"/>
              <a:t> CERCARE IN QUESTO MONDO, UN </a:t>
            </a:r>
            <a:r>
              <a:rPr lang="it-IT" sz="3200" b="1" u="sng" dirty="0" smtClean="0"/>
              <a:t>DIRITTO NATURALE</a:t>
            </a:r>
            <a:r>
              <a:rPr lang="it-IT" sz="3200" dirty="0" smtClean="0"/>
              <a:t> </a:t>
            </a:r>
            <a:r>
              <a:rPr lang="it-IT" sz="3200" dirty="0" err="1" smtClean="0"/>
              <a:t>DI</a:t>
            </a:r>
            <a:r>
              <a:rPr lang="it-IT" sz="3200" dirty="0" smtClean="0"/>
              <a:t> OGNI PERSONA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85720" y="3643314"/>
            <a:ext cx="457200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/>
              <a:t>Secondo gli illuministi </a:t>
            </a:r>
            <a:r>
              <a:rPr lang="it-IT" sz="2800" dirty="0" smtClean="0"/>
              <a:t>bisogna </a:t>
            </a:r>
            <a:r>
              <a:rPr lang="it-IT" sz="2800" b="1" dirty="0"/>
              <a:t>intervenire nei problemi della vita sociale</a:t>
            </a:r>
            <a:r>
              <a:rPr lang="it-IT" sz="2800" dirty="0"/>
              <a:t> </a:t>
            </a:r>
            <a:r>
              <a:rPr lang="it-IT" sz="2800" dirty="0" smtClean="0"/>
              <a:t>avendo come scopo </a:t>
            </a:r>
            <a:r>
              <a:rPr lang="it-IT" sz="2800" dirty="0"/>
              <a:t>il </a:t>
            </a:r>
            <a:r>
              <a:rPr lang="it-IT" sz="2800" b="1" dirty="0"/>
              <a:t>raggiungimento della </a:t>
            </a:r>
            <a:r>
              <a:rPr lang="it-IT" sz="2800" b="1" dirty="0" smtClean="0">
                <a:solidFill>
                  <a:srgbClr val="FF0000"/>
                </a:solidFill>
              </a:rPr>
              <a:t>MASSIMA FELICITÀ PUBBLICA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32770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0043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0100" y="1720840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CERCANDO LA PROPRIA FELICITÀ, SI ENTRA IN CONTRASTO CON QUELLO CHE È L’INTERESSE COLLETTIVO? </a:t>
            </a:r>
            <a:endParaRPr lang="it-IT" sz="3600" dirty="0"/>
          </a:p>
        </p:txBody>
      </p:sp>
      <p:pic>
        <p:nvPicPr>
          <p:cNvPr id="31750" name="Picture 6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14752"/>
            <a:ext cx="3524250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857628"/>
            <a:ext cx="2857500" cy="2857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42844" y="214290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PER GLI ILLUMINISTI </a:t>
            </a:r>
            <a:r>
              <a:rPr lang="it-IT" sz="4000" b="1" dirty="0" smtClean="0">
                <a:solidFill>
                  <a:srgbClr val="FF0000"/>
                </a:solidFill>
              </a:rPr>
              <a:t>NO </a:t>
            </a:r>
          </a:p>
          <a:p>
            <a:endParaRPr lang="it-IT" sz="4000" dirty="0" smtClean="0"/>
          </a:p>
          <a:p>
            <a:r>
              <a:rPr lang="it-IT" sz="4000" dirty="0" smtClean="0"/>
              <a:t>SE OGNUNO SEGUE LA PROPRIA NATURA IL </a:t>
            </a:r>
            <a:r>
              <a:rPr lang="it-IT" sz="4000" b="1" dirty="0" smtClean="0">
                <a:solidFill>
                  <a:srgbClr val="FF0000"/>
                </a:solidFill>
              </a:rPr>
              <a:t>PROGRESSO</a:t>
            </a:r>
            <a:r>
              <a:rPr lang="it-IT" sz="4000" dirty="0" smtClean="0"/>
              <a:t> PUBBLICO NE SCATURIRÀ </a:t>
            </a:r>
            <a:r>
              <a:rPr lang="it-IT" sz="4000" dirty="0" err="1" smtClean="0"/>
              <a:t>DI</a:t>
            </a:r>
            <a:r>
              <a:rPr lang="it-IT" sz="4000" dirty="0" smtClean="0"/>
              <a:t> CONSEGUENZA</a:t>
            </a:r>
          </a:p>
          <a:p>
            <a:endParaRPr lang="it-IT" sz="4000" dirty="0" smtClean="0"/>
          </a:p>
          <a:p>
            <a:r>
              <a:rPr lang="it-IT" sz="4000" dirty="0" smtClean="0"/>
              <a:t>SE TUTTI CERCANO LA PROPRIA FELICITÀ, IL RISULTATO SARÀ LA </a:t>
            </a:r>
            <a:r>
              <a:rPr lang="it-IT" sz="4000" b="1" dirty="0" smtClean="0">
                <a:solidFill>
                  <a:srgbClr val="FF0000"/>
                </a:solidFill>
              </a:rPr>
              <a:t>MASSIMA FELICITÀ </a:t>
            </a:r>
            <a:r>
              <a:rPr lang="it-IT" sz="4000" dirty="0" smtClean="0"/>
              <a:t>POSSIBILE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5831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643206" cy="2643206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8596" y="1714488"/>
            <a:ext cx="750099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UTILITARISMO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3200" b="1" dirty="0" smtClean="0"/>
              <a:t>UTILE</a:t>
            </a:r>
            <a:r>
              <a:rPr lang="it-IT" sz="3200" dirty="0" smtClean="0"/>
              <a:t> = CIÒ CHE MINIMIZZA IL DOLORE E MASSIMIZZA IL PIACERE = CIÒ CHE PRODUCE “</a:t>
            </a:r>
            <a:r>
              <a:rPr lang="it-IT" sz="3200" b="1" i="1" dirty="0" smtClean="0"/>
              <a:t>LA MASSIMA FELICITÀ PER IL MAGGIOR NUMERO </a:t>
            </a:r>
            <a:r>
              <a:rPr lang="it-IT" sz="3200" i="1" dirty="0" err="1" smtClean="0"/>
              <a:t>DI</a:t>
            </a:r>
            <a:r>
              <a:rPr lang="it-IT" sz="3200" i="1" dirty="0" smtClean="0"/>
              <a:t> UOMINI</a:t>
            </a:r>
            <a:r>
              <a:rPr lang="it-IT" sz="3200" dirty="0" smtClean="0"/>
              <a:t>”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6286512" y="21429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Jeremy </a:t>
            </a:r>
            <a:r>
              <a:rPr lang="it-IT" sz="2800" dirty="0" err="1" smtClean="0"/>
              <a:t>Bentham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2857488" y="5643578"/>
            <a:ext cx="600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un vero proprio </a:t>
            </a:r>
            <a:r>
              <a:rPr lang="it-IT" sz="2800" b="1" i="1" dirty="0" smtClean="0"/>
              <a:t>calcolo</a:t>
            </a:r>
            <a:r>
              <a:rPr lang="it-IT" sz="2800" i="1" dirty="0" smtClean="0"/>
              <a:t> matematico dei piaceri e dei dolori</a:t>
            </a:r>
            <a:endParaRPr lang="it-IT" sz="2800" dirty="0"/>
          </a:p>
        </p:txBody>
      </p:sp>
      <p:pic>
        <p:nvPicPr>
          <p:cNvPr id="3072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14356"/>
            <a:ext cx="265749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37334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1643050"/>
            <a:ext cx="553711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14678" y="642918"/>
            <a:ext cx="5000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CESARE BECCARIA (1738-94) </a:t>
            </a:r>
            <a:r>
              <a:rPr lang="it-IT" sz="3200" b="1" i="1" dirty="0" smtClean="0"/>
              <a:t>DEI DELITTI E DELLE PENE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786050" y="2500306"/>
            <a:ext cx="6143668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i="1" dirty="0"/>
              <a:t>Tema</a:t>
            </a:r>
            <a:r>
              <a:rPr lang="it-IT" sz="3200" dirty="0"/>
              <a:t>: la pena di morte è utile?</a:t>
            </a:r>
          </a:p>
          <a:p>
            <a:r>
              <a:rPr lang="it-IT" sz="3200" dirty="0"/>
              <a:t>Beccaria vuole dimostrare due cose:</a:t>
            </a:r>
          </a:p>
          <a:p>
            <a:pPr lvl="0">
              <a:buFont typeface="Arial" pitchFamily="34" charset="0"/>
              <a:buChar char="•"/>
            </a:pPr>
            <a:r>
              <a:rPr lang="it-IT" sz="3200" dirty="0"/>
              <a:t>la pena di morte </a:t>
            </a:r>
            <a:r>
              <a:rPr lang="it-IT" sz="3200" b="1" dirty="0"/>
              <a:t>non è giusta </a:t>
            </a:r>
            <a:r>
              <a:rPr lang="it-IT" sz="3200" dirty="0"/>
              <a:t>(moralmente</a:t>
            </a:r>
            <a:r>
              <a:rPr lang="it-IT" sz="3200" dirty="0" smtClean="0"/>
              <a:t>)</a:t>
            </a:r>
            <a:endParaRPr lang="it-IT" sz="3200" dirty="0"/>
          </a:p>
          <a:p>
            <a:pPr lvl="0">
              <a:buFont typeface="Arial" pitchFamily="34" charset="0"/>
              <a:buChar char="•"/>
            </a:pPr>
            <a:r>
              <a:rPr lang="it-IT" sz="3200" dirty="0"/>
              <a:t>la pena di </a:t>
            </a:r>
            <a:r>
              <a:rPr lang="it-IT" sz="3200" dirty="0" smtClean="0"/>
              <a:t>morte </a:t>
            </a:r>
            <a:r>
              <a:rPr lang="it-IT" sz="3200" b="1" dirty="0" smtClean="0"/>
              <a:t>non è utile </a:t>
            </a:r>
            <a:r>
              <a:rPr lang="it-IT" sz="3200" dirty="0" smtClean="0"/>
              <a:t>(</a:t>
            </a:r>
            <a:r>
              <a:rPr lang="it-IT" sz="3200" dirty="0"/>
              <a:t>razionalmente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pic>
        <p:nvPicPr>
          <p:cNvPr id="296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493922" cy="2928958"/>
          </a:xfrm>
          <a:prstGeom prst="rect">
            <a:avLst/>
          </a:prstGeom>
          <a:noFill/>
        </p:spPr>
      </p:pic>
      <p:pic>
        <p:nvPicPr>
          <p:cNvPr id="29700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r="46519" b="13418"/>
          <a:stretch>
            <a:fillRect/>
          </a:stretch>
        </p:blipFill>
        <p:spPr bwMode="auto">
          <a:xfrm>
            <a:off x="142844" y="3714751"/>
            <a:ext cx="2500330" cy="2291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121442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 smtClean="0"/>
              <a:t>Gli </a:t>
            </a:r>
            <a:r>
              <a:rPr lang="it-IT" sz="3200" dirty="0"/>
              <a:t>uomini non hanno la libertà né il diritto di uccidere gli altri uomini. </a:t>
            </a:r>
            <a:endParaRPr lang="it-IT" sz="32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1714480" y="357166"/>
            <a:ext cx="588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LA PENA </a:t>
            </a:r>
            <a:r>
              <a:rPr lang="it-IT" sz="3200" dirty="0" err="1" smtClean="0"/>
              <a:t>DI</a:t>
            </a:r>
            <a:r>
              <a:rPr lang="it-IT" sz="3200" dirty="0" smtClean="0"/>
              <a:t> MORTE </a:t>
            </a:r>
            <a:r>
              <a:rPr lang="it-IT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È GIUSTA</a:t>
            </a:r>
            <a:endParaRPr lang="it-IT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7334248" cy="412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285992"/>
            <a:ext cx="3091898" cy="178595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500034" y="500042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dirty="0" smtClean="0"/>
              <a:t>INFATTI</a:t>
            </a:r>
          </a:p>
          <a:p>
            <a:pPr lvl="0" algn="ctr"/>
            <a:endParaRPr lang="it-IT" sz="3200" dirty="0"/>
          </a:p>
          <a:p>
            <a:pPr lvl="0"/>
            <a:r>
              <a:rPr lang="it-IT" sz="3200" dirty="0"/>
              <a:t>Per entrare in società dobbiamo rinunciare ad alcune </a:t>
            </a:r>
            <a:r>
              <a:rPr lang="it-IT" sz="3200" dirty="0" smtClean="0"/>
              <a:t>cose per </a:t>
            </a:r>
            <a:r>
              <a:rPr lang="it-IT" sz="3200" dirty="0"/>
              <a:t>ottenere un vantaggio </a:t>
            </a:r>
            <a:r>
              <a:rPr lang="it-IT" sz="3200" dirty="0" smtClean="0"/>
              <a:t>maggiore (contrattualismo). </a:t>
            </a:r>
          </a:p>
          <a:p>
            <a:pPr lvl="0"/>
            <a:endParaRPr lang="it-IT" sz="3200" dirty="0" smtClean="0"/>
          </a:p>
          <a:p>
            <a:pPr lvl="0" algn="ctr"/>
            <a:r>
              <a:rPr lang="it-IT" sz="3200" dirty="0" smtClean="0"/>
              <a:t>MA</a:t>
            </a:r>
          </a:p>
          <a:p>
            <a:pPr lvl="0" algn="ctr"/>
            <a:endParaRPr lang="it-IT" sz="3200" dirty="0" smtClean="0"/>
          </a:p>
          <a:p>
            <a:pPr lvl="0"/>
            <a:r>
              <a:rPr lang="it-IT" sz="3200" b="1" dirty="0" smtClean="0"/>
              <a:t>Non rinunciamo</a:t>
            </a:r>
            <a:r>
              <a:rPr lang="it-IT" sz="3200" dirty="0" smtClean="0"/>
              <a:t> alla </a:t>
            </a:r>
            <a:r>
              <a:rPr lang="it-IT" sz="3200" dirty="0"/>
              <a:t>nostra </a:t>
            </a:r>
            <a:r>
              <a:rPr lang="it-IT" sz="3200" b="1" dirty="0"/>
              <a:t>vita</a:t>
            </a:r>
            <a:r>
              <a:rPr lang="it-IT" sz="3200" dirty="0"/>
              <a:t>, che resta un diritto naturale </a:t>
            </a:r>
            <a:r>
              <a:rPr lang="it-IT" sz="3200" dirty="0" smtClean="0"/>
              <a:t>inalienabile: se </a:t>
            </a:r>
            <a:r>
              <a:rPr lang="it-IT" sz="3200" dirty="0"/>
              <a:t>facciamo un patto con gli altri uomini è </a:t>
            </a:r>
            <a:r>
              <a:rPr lang="it-IT" sz="3200" i="1" dirty="0"/>
              <a:t>proprio</a:t>
            </a:r>
            <a:r>
              <a:rPr lang="it-IT" sz="3200" dirty="0"/>
              <a:t> per </a:t>
            </a:r>
            <a:r>
              <a:rPr lang="it-IT" sz="3200" b="1" dirty="0"/>
              <a:t>conservare</a:t>
            </a:r>
            <a:r>
              <a:rPr lang="it-IT" sz="3200" dirty="0"/>
              <a:t> più facilmente la nostra </a:t>
            </a:r>
            <a:r>
              <a:rPr lang="it-IT" sz="3200" dirty="0" smtClean="0"/>
              <a:t>vita.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428604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dirty="0" smtClean="0"/>
              <a:t>QUINDI</a:t>
            </a:r>
          </a:p>
          <a:p>
            <a:pPr lvl="0" algn="ctr"/>
            <a:r>
              <a:rPr lang="it-IT" sz="3200" b="1" dirty="0" smtClean="0"/>
              <a:t>neppure lo Stato ha diritto di uccidere</a:t>
            </a:r>
            <a:r>
              <a:rPr lang="it-IT" sz="3200" dirty="0" smtClean="0"/>
              <a:t> un cittadino</a:t>
            </a:r>
          </a:p>
          <a:p>
            <a:pPr lvl="0"/>
            <a:endParaRPr lang="it-IT" sz="3200" dirty="0" smtClean="0"/>
          </a:p>
          <a:p>
            <a:pPr lvl="0"/>
            <a:r>
              <a:rPr lang="it-IT" sz="3200" dirty="0" smtClean="0"/>
              <a:t>La pena di morte è semmai </a:t>
            </a:r>
            <a:r>
              <a:rPr lang="it-IT" sz="3200" b="1" dirty="0" smtClean="0">
                <a:solidFill>
                  <a:srgbClr val="FF0000"/>
                </a:solidFill>
              </a:rPr>
              <a:t>una guerra </a:t>
            </a:r>
            <a:r>
              <a:rPr lang="it-IT" sz="3200" b="1" dirty="0" smtClean="0"/>
              <a:t>tra lo Stato e un cittadino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357562"/>
            <a:ext cx="249392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umetto 2 2"/>
          <p:cNvSpPr/>
          <p:nvPr/>
        </p:nvSpPr>
        <p:spPr>
          <a:xfrm>
            <a:off x="1142976" y="3429000"/>
            <a:ext cx="4572000" cy="2485787"/>
          </a:xfrm>
          <a:prstGeom prst="wedgeRoundRectCallout">
            <a:avLst>
              <a:gd name="adj1" fmla="val 69167"/>
              <a:gd name="adj2" fmla="val 1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sz="2000" dirty="0" smtClean="0"/>
              <a:t>“Mi pare un assurdo che le leggi che sono l’espressione della pubblica volontà, che detestano e puniscono l’omicidio, ne commettono uno esse medesime e, per allontanare i cittadini dall’assassinio, ordinino un pubblico assassinio”.</a:t>
            </a:r>
            <a:endParaRPr lang="it-IT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2214554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 smtClean="0"/>
              <a:t>Può  essere </a:t>
            </a:r>
            <a:r>
              <a:rPr lang="it-IT" sz="3200" dirty="0"/>
              <a:t>utile o </a:t>
            </a:r>
            <a:r>
              <a:rPr lang="it-IT" sz="3200" dirty="0" smtClean="0"/>
              <a:t>necessario </a:t>
            </a:r>
            <a:r>
              <a:rPr lang="it-IT" sz="3200" dirty="0"/>
              <a:t>uccidere un </a:t>
            </a:r>
            <a:r>
              <a:rPr lang="it-IT" sz="3200" dirty="0" err="1" smtClean="0"/>
              <a:t>cittadino…</a:t>
            </a:r>
            <a:endParaRPr lang="it-IT" sz="3200" dirty="0" smtClean="0"/>
          </a:p>
          <a:p>
            <a:pPr lvl="0"/>
            <a:endParaRPr lang="it-IT" sz="3200" dirty="0" smtClean="0"/>
          </a:p>
          <a:p>
            <a:pPr marL="342900" lvl="0" indent="-342900">
              <a:buAutoNum type="alphaLcParenR"/>
            </a:pPr>
            <a:r>
              <a:rPr lang="it-IT" sz="3200" dirty="0" smtClean="0"/>
              <a:t>quando </a:t>
            </a:r>
            <a:r>
              <a:rPr lang="it-IT" sz="3200" dirty="0"/>
              <a:t>il cittadino </a:t>
            </a:r>
            <a:r>
              <a:rPr lang="it-IT" sz="3200" b="1" dirty="0"/>
              <a:t>è pericoloso</a:t>
            </a:r>
            <a:r>
              <a:rPr lang="it-IT" sz="3200" dirty="0"/>
              <a:t> per lo Stato, anche privato della </a:t>
            </a:r>
            <a:r>
              <a:rPr lang="it-IT" sz="3200" dirty="0" smtClean="0"/>
              <a:t>libertà</a:t>
            </a:r>
          </a:p>
        </p:txBody>
      </p:sp>
      <p:sp>
        <p:nvSpPr>
          <p:cNvPr id="3" name="Rettangolo 2"/>
          <p:cNvSpPr/>
          <p:nvPr/>
        </p:nvSpPr>
        <p:spPr>
          <a:xfrm>
            <a:off x="1643042" y="214290"/>
            <a:ext cx="6429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LA PENA </a:t>
            </a:r>
            <a:r>
              <a:rPr lang="it-IT" sz="3200" dirty="0" err="1" smtClean="0"/>
              <a:t>DI</a:t>
            </a:r>
            <a:r>
              <a:rPr lang="it-IT" sz="3200" dirty="0" smtClean="0"/>
              <a:t> MORTE PUÒ ESSERE 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UTILE O NECESSARIA</a:t>
            </a:r>
            <a:r>
              <a:rPr lang="it-IT" sz="3200" dirty="0" smtClean="0"/>
              <a:t>?</a:t>
            </a:r>
            <a:endParaRPr lang="it-IT" sz="3200" dirty="0"/>
          </a:p>
        </p:txBody>
      </p:sp>
      <p:pic>
        <p:nvPicPr>
          <p:cNvPr id="296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500306"/>
            <a:ext cx="2470431" cy="3143272"/>
          </a:xfrm>
          <a:prstGeom prst="rect">
            <a:avLst/>
          </a:prstGeom>
          <a:noFill/>
        </p:spPr>
      </p:pic>
      <p:pic>
        <p:nvPicPr>
          <p:cNvPr id="29702" name="Picture 6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643050"/>
            <a:ext cx="1928794" cy="106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85852" y="1142984"/>
            <a:ext cx="6572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it-IT" sz="4400" dirty="0" smtClean="0"/>
              <a:t>b) quando c’è </a:t>
            </a:r>
            <a:r>
              <a:rPr lang="it-IT" sz="4400" b="1" dirty="0" smtClean="0"/>
              <a:t>la rivoluzione</a:t>
            </a:r>
            <a:endParaRPr lang="it-IT" sz="4400" dirty="0" smtClean="0"/>
          </a:p>
        </p:txBody>
      </p:sp>
      <p:pic>
        <p:nvPicPr>
          <p:cNvPr id="788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6705600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1538" y="1928802"/>
            <a:ext cx="7072362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/>
            <a:endParaRPr lang="it-IT" sz="3600" dirty="0" smtClean="0"/>
          </a:p>
          <a:p>
            <a:pPr marL="342900" lvl="0" indent="-342900"/>
            <a:r>
              <a:rPr lang="it-IT" sz="3600" dirty="0" smtClean="0"/>
              <a:t>c) come </a:t>
            </a: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DETERRENTE</a:t>
            </a:r>
            <a:r>
              <a:rPr lang="it-IT" sz="3600" dirty="0" smtClean="0"/>
              <a:t> </a:t>
            </a:r>
            <a:r>
              <a:rPr lang="it-IT" sz="3600" i="1" dirty="0" smtClean="0"/>
              <a:t>(ed è il motivo principale per cui viene usata la pena di morte)</a:t>
            </a:r>
          </a:p>
          <a:p>
            <a:pPr marL="342900" lvl="0" indent="-342900"/>
            <a:endParaRPr lang="it-IT" sz="3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4000" cy="6097666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785786" y="2643182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dirty="0" smtClean="0"/>
              <a:t>NON RIGUARDA UN RISTRETTO NUMERO </a:t>
            </a:r>
            <a:r>
              <a:rPr lang="it-IT" sz="3600" dirty="0" err="1" smtClean="0"/>
              <a:t>DI</a:t>
            </a:r>
            <a:r>
              <a:rPr lang="it-IT" sz="3600" dirty="0" smtClean="0"/>
              <a:t> PERSONE, MA </a:t>
            </a:r>
            <a:r>
              <a:rPr lang="it-IT" sz="3600" i="1" dirty="0" smtClean="0"/>
              <a:t>UN’</a:t>
            </a:r>
            <a:r>
              <a:rPr lang="it-IT" sz="3600" b="1" i="1" dirty="0" smtClean="0">
                <a:solidFill>
                  <a:srgbClr val="FF0000"/>
                </a:solidFill>
              </a:rPr>
              <a:t>INTERA SOCIETÀ</a:t>
            </a:r>
            <a:r>
              <a:rPr lang="it-IT" sz="3600" i="1" dirty="0" smtClean="0"/>
              <a:t>.</a:t>
            </a:r>
            <a:endParaRPr lang="it-IT" sz="3600" dirty="0" smtClean="0"/>
          </a:p>
          <a:p>
            <a:pPr algn="just"/>
            <a:endParaRPr lang="it-IT" sz="3600" dirty="0" smtClean="0"/>
          </a:p>
          <a:p>
            <a:pPr algn="just"/>
            <a:r>
              <a:rPr lang="it-IT" sz="3600" dirty="0" smtClean="0"/>
              <a:t>PORTA CON SÉ UN </a:t>
            </a:r>
            <a:r>
              <a:rPr lang="it-IT" sz="3600" i="1" dirty="0" smtClean="0"/>
              <a:t>NUOVO MODO </a:t>
            </a:r>
            <a:r>
              <a:rPr lang="it-IT" sz="3600" i="1" dirty="0" err="1" smtClean="0"/>
              <a:t>DI</a:t>
            </a:r>
            <a:r>
              <a:rPr lang="it-IT" sz="3600" i="1" dirty="0" smtClean="0"/>
              <a:t> AFFRONTARE LE </a:t>
            </a:r>
            <a:r>
              <a:rPr lang="it-IT" sz="3600" b="1" i="1" dirty="0" smtClean="0"/>
              <a:t>QUESTIONI SCIENTIFICHE, POLITICHE, ECONOMICHE, RELIGIOSE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71899"/>
            <a:ext cx="4114800" cy="3086101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714348" y="2071678"/>
            <a:ext cx="7786742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sz="3200" dirty="0" smtClean="0"/>
              <a:t>Gli esempi della storia ci dicono che </a:t>
            </a:r>
            <a:r>
              <a:rPr lang="it-IT" sz="3200" b="1" dirty="0" smtClean="0"/>
              <a:t>la pena di morte non è un deterrente: i</a:t>
            </a:r>
            <a:r>
              <a:rPr lang="it-IT" sz="3200" dirty="0" smtClean="0"/>
              <a:t> </a:t>
            </a:r>
            <a:r>
              <a:rPr lang="it-IT" sz="3200" b="1" dirty="0" smtClean="0"/>
              <a:t>supplizi</a:t>
            </a:r>
            <a:r>
              <a:rPr lang="it-IT" sz="3200" dirty="0" smtClean="0"/>
              <a:t> non hanno </a:t>
            </a:r>
            <a:r>
              <a:rPr lang="it-IT" sz="3200" b="1" dirty="0" smtClean="0"/>
              <a:t>mai reso migliori</a:t>
            </a:r>
            <a:r>
              <a:rPr lang="it-IT" sz="3200" dirty="0" smtClean="0"/>
              <a:t> gli uomini, </a:t>
            </a:r>
            <a:r>
              <a:rPr lang="it-IT" sz="3200" b="1" dirty="0" smtClean="0"/>
              <a:t>non hanno loro impedito di commettere reati</a:t>
            </a:r>
            <a:r>
              <a:rPr lang="it-IT" sz="3200" dirty="0" smtClean="0"/>
              <a:t>. </a:t>
            </a:r>
            <a:endParaRPr lang="it-IT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6338" r="11550"/>
          <a:stretch>
            <a:fillRect/>
          </a:stretch>
        </p:blipFill>
        <p:spPr bwMode="auto">
          <a:xfrm>
            <a:off x="0" y="0"/>
            <a:ext cx="9144000" cy="7132638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85720" y="500042"/>
            <a:ext cx="8501122" cy="5000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85720" y="474345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/>
              <a:t>Non è la forza della pena il vero </a:t>
            </a:r>
            <a:r>
              <a:rPr lang="it-IT" sz="3200" dirty="0" smtClean="0"/>
              <a:t>deterrente: lo è </a:t>
            </a:r>
            <a:r>
              <a:rPr lang="it-IT" sz="3200" b="1" dirty="0"/>
              <a:t>la sua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LUNGHEZZA</a:t>
            </a:r>
            <a:r>
              <a:rPr lang="it-IT" sz="3200" b="1" dirty="0" smtClean="0"/>
              <a:t>:</a:t>
            </a:r>
            <a:r>
              <a:rPr lang="it-IT" sz="3200" dirty="0" smtClean="0"/>
              <a:t> </a:t>
            </a:r>
            <a:r>
              <a:rPr lang="it-IT" sz="3200" i="1" u="sng" dirty="0"/>
              <a:t>non è lo spettacolo di una persona condannata a morte</a:t>
            </a:r>
            <a:r>
              <a:rPr lang="it-IT" sz="3200" dirty="0"/>
              <a:t> a fare da freno contro i delitti, ma vederla per lungo tempo </a:t>
            </a:r>
            <a:r>
              <a:rPr lang="it-IT" sz="3200" b="1" dirty="0"/>
              <a:t>privata della sua </a:t>
            </a:r>
            <a:r>
              <a:rPr lang="it-IT" sz="3200" b="1" dirty="0" smtClean="0"/>
              <a:t>libertà</a:t>
            </a:r>
            <a:r>
              <a:rPr lang="it-IT" sz="3200" dirty="0"/>
              <a:t> </a:t>
            </a:r>
            <a:r>
              <a:rPr lang="it-IT" sz="3200" dirty="0" smtClean="0"/>
              <a:t>(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SCHIAVITÙ PERPETUA</a:t>
            </a:r>
            <a:r>
              <a:rPr lang="it-IT" sz="3200" dirty="0" smtClean="0"/>
              <a:t>, magari con l’aggiunta di lavori forzati)</a:t>
            </a:r>
            <a:endParaRPr lang="it-IT" sz="3200" dirty="0"/>
          </a:p>
          <a:p>
            <a:endParaRPr lang="it-IT" sz="3200" dirty="0" smtClean="0"/>
          </a:p>
          <a:p>
            <a:r>
              <a:rPr lang="it-IT" sz="3200" dirty="0" smtClean="0"/>
              <a:t>E’ una pena </a:t>
            </a:r>
            <a:r>
              <a:rPr lang="it-IT" sz="3200" dirty="0"/>
              <a:t>economicamente </a:t>
            </a:r>
            <a:r>
              <a:rPr lang="it-IT" sz="3200" dirty="0" smtClean="0"/>
              <a:t>ideale: </a:t>
            </a:r>
            <a:r>
              <a:rPr lang="it-IT" sz="3200" b="1" dirty="0" smtClean="0"/>
              <a:t>MINIMALE</a:t>
            </a:r>
            <a:r>
              <a:rPr lang="it-IT" sz="3200" dirty="0" smtClean="0"/>
              <a:t> </a:t>
            </a:r>
            <a:r>
              <a:rPr lang="it-IT" sz="3200" dirty="0"/>
              <a:t>per colui che la subisce, </a:t>
            </a:r>
            <a:r>
              <a:rPr lang="it-IT" sz="3200" b="1" dirty="0" smtClean="0"/>
              <a:t>MASSIMALE</a:t>
            </a:r>
            <a:r>
              <a:rPr lang="it-IT" sz="3200" dirty="0" smtClean="0"/>
              <a:t> </a:t>
            </a:r>
            <a:r>
              <a:rPr lang="it-IT" sz="3200" dirty="0"/>
              <a:t>per colui che se la rappresenta.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7179517" cy="4786346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214546" y="428604"/>
            <a:ext cx="614365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CARATTERISTICHE </a:t>
            </a:r>
          </a:p>
          <a:p>
            <a:pPr algn="ctr"/>
            <a:r>
              <a:rPr lang="it-IT" sz="3200" b="1" dirty="0" smtClean="0"/>
              <a:t>DELLA </a:t>
            </a:r>
          </a:p>
          <a:p>
            <a:pPr algn="ctr"/>
            <a:r>
              <a:rPr lang="it-IT" sz="3200" b="1" dirty="0" smtClean="0"/>
              <a:t>PENA</a:t>
            </a:r>
            <a:endParaRPr lang="it-IT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357298"/>
            <a:ext cx="4514850" cy="2819401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500034" y="1071546"/>
            <a:ext cx="6143652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DISSOCIAZIONE DELITTO/PECCATO</a:t>
            </a:r>
            <a:r>
              <a:rPr lang="it-IT" sz="3200" dirty="0" smtClean="0"/>
              <a:t>: </a:t>
            </a:r>
            <a:r>
              <a:rPr lang="it-IT" sz="3200" b="1" dirty="0" smtClean="0"/>
              <a:t>LAICIZZAZIONE DEL DIRITTO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3571868" y="5143512"/>
            <a:ext cx="5286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Quindi: non più </a:t>
            </a:r>
            <a:r>
              <a:rPr lang="it-IT" sz="2800" i="1" dirty="0" smtClean="0"/>
              <a:t>espiazione</a:t>
            </a:r>
            <a:r>
              <a:rPr lang="it-IT" sz="2800" dirty="0" smtClean="0"/>
              <a:t> del male, ma risarcimento utilitario del danno inflitto alla società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098868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642910" y="2000240"/>
            <a:ext cx="785818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it-IT" sz="3600" b="1" dirty="0" smtClean="0"/>
              <a:t>1)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PROPORZIONALE</a:t>
            </a:r>
            <a:r>
              <a:rPr lang="it-IT" sz="4400" b="1" dirty="0" smtClean="0"/>
              <a:t> AL REATO</a:t>
            </a:r>
            <a:r>
              <a:rPr lang="it-IT" sz="4400" dirty="0" smtClean="0"/>
              <a:t> E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MODERATA</a:t>
            </a:r>
            <a:r>
              <a:rPr lang="it-IT" sz="4400" dirty="0" smtClean="0"/>
              <a:t> </a:t>
            </a:r>
            <a:r>
              <a:rPr lang="it-IT" sz="3600" dirty="0" smtClean="0"/>
              <a:t>(basta che il male che il castigo produce “sorpassi il bene che il colpevole ha ricavato dal delitto”)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098868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500034" y="642918"/>
            <a:ext cx="6357966" cy="57554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it-IT" sz="3200" b="1" dirty="0" smtClean="0"/>
              <a:t>2)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CERTA </a:t>
            </a:r>
            <a:r>
              <a:rPr lang="it-IT" sz="3200" dirty="0" smtClean="0"/>
              <a:t>(“Se si lascia vedere agli uomini che il delitto può essere perdonato e che il castigo non ne è il necessario seguito, si nutre in essi la speranza dell’</a:t>
            </a:r>
            <a:r>
              <a:rPr lang="it-IT" sz="3200" dirty="0" err="1" smtClean="0"/>
              <a:t>impunità…</a:t>
            </a:r>
            <a:r>
              <a:rPr lang="it-IT" sz="3200" dirty="0" smtClean="0"/>
              <a:t> che le leggi siano inesorabili, gli esecutori inflessibili”; piuttosto che essere più severi, per Beccaria, sarebbe meglio essere più vigilanti, poiché è la possibilità di sfuggire alla pena che rende fragili le leggi)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098868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8596" y="642918"/>
            <a:ext cx="6429404" cy="550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smtClean="0"/>
              <a:t> 3)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LEGITTIMA</a:t>
            </a:r>
            <a:r>
              <a:rPr lang="it-IT" sz="3200" dirty="0" smtClean="0"/>
              <a:t> e comminata da giudici che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ATTUANO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smtClean="0"/>
              <a:t>– e non interpretano –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LEGGE</a:t>
            </a:r>
            <a:r>
              <a:rPr lang="it-IT" sz="3200" dirty="0" smtClean="0"/>
              <a:t>:</a:t>
            </a:r>
          </a:p>
          <a:p>
            <a:pPr marL="342900" indent="-342900"/>
            <a:r>
              <a:rPr lang="it-IT" sz="3200" dirty="0" smtClean="0"/>
              <a:t>  Quindi: </a:t>
            </a:r>
          </a:p>
          <a:p>
            <a:pPr marL="342900" indent="-342900">
              <a:buFontTx/>
              <a:buChar char="-"/>
            </a:pPr>
            <a:r>
              <a:rPr lang="it-IT" sz="3200" i="1" dirty="0" smtClean="0"/>
              <a:t>niente torture</a:t>
            </a:r>
            <a:r>
              <a:rPr lang="it-IT" sz="3200" dirty="0" smtClean="0"/>
              <a:t> per estorcere confessioni </a:t>
            </a:r>
          </a:p>
          <a:p>
            <a:pPr marL="342900" indent="-342900">
              <a:buFontTx/>
              <a:buChar char="-"/>
            </a:pPr>
            <a:r>
              <a:rPr lang="it-IT" sz="3200" dirty="0" smtClean="0"/>
              <a:t>i giudici devono condannare in modo chiaro, </a:t>
            </a:r>
            <a:r>
              <a:rPr lang="it-IT" sz="3200" i="1" dirty="0" smtClean="0"/>
              <a:t>citando la legge</a:t>
            </a:r>
            <a:r>
              <a:rPr lang="it-IT" sz="3200" dirty="0" smtClean="0"/>
              <a:t> a cui fanno riferimento.  La legge, ovviamente, deve essere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UGUALE PER TUTTI</a:t>
            </a:r>
            <a:r>
              <a:rPr lang="it-IT" sz="3200" dirty="0" smtClean="0"/>
              <a:t>: basta con i privilegi.</a:t>
            </a:r>
            <a:endParaRPr lang="it-IT" sz="3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7699" r="14160"/>
          <a:stretch>
            <a:fillRect/>
          </a:stretch>
        </p:blipFill>
        <p:spPr bwMode="auto">
          <a:xfrm>
            <a:off x="0" y="1643050"/>
            <a:ext cx="5500694" cy="4037216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14810" y="928670"/>
            <a:ext cx="4572000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342900"/>
            <a:r>
              <a:rPr lang="it-IT" sz="2400" b="1" dirty="0" smtClean="0"/>
              <a:t>TORTURA?</a:t>
            </a:r>
            <a:r>
              <a:rPr lang="it-IT" sz="2400" dirty="0" smtClean="0"/>
              <a:t> Non è un argomento superato. Di recente, negli USA, un memorandum del dipartimento di Giustizia, datato primo agosto 2002 (quindi sulla scia dell’11 settembre 2001), elenca alcuni mezzi utili a far confessare: far soffocare gli individui senza provocare la morte, inondarli, non curare le loro ferite, impedire loro di dormire, assordarli o accecarli. Spesso è una tortura psicologica più che fisica, ma porta i detenuti sull’orlo della pazzia e lascia disturbi permanenti.</a:t>
            </a:r>
            <a:endParaRPr lang="it-IT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5786" y="1071546"/>
            <a:ext cx="7286676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i="1" dirty="0" smtClean="0"/>
              <a:t>DEI DELITTI E DELLE PENE</a:t>
            </a:r>
            <a:r>
              <a:rPr lang="it-IT" sz="4400" b="1" dirty="0" smtClean="0"/>
              <a:t>, CONSEGUENZE </a:t>
            </a:r>
            <a:r>
              <a:rPr lang="it-IT" sz="4400" b="1" i="1" dirty="0" smtClean="0"/>
              <a:t>PRATICHE</a:t>
            </a:r>
            <a:endParaRPr lang="it-IT" sz="4400" b="1" dirty="0" smtClean="0"/>
          </a:p>
          <a:p>
            <a:endParaRPr lang="it-IT" sz="4400" dirty="0" smtClean="0"/>
          </a:p>
          <a:p>
            <a:r>
              <a:rPr lang="it-IT" sz="4400" dirty="0" smtClean="0"/>
              <a:t>Diversi </a:t>
            </a:r>
            <a:r>
              <a:rPr lang="it-IT" sz="4400" dirty="0"/>
              <a:t>sovrani emisero codici penali assai più </a:t>
            </a:r>
            <a:r>
              <a:rPr lang="it-IT" sz="4400" dirty="0" smtClean="0"/>
              <a:t>moderni; la </a:t>
            </a:r>
            <a:r>
              <a:rPr lang="it-IT" sz="4400" b="1" dirty="0"/>
              <a:t>Toscana</a:t>
            </a:r>
            <a:r>
              <a:rPr lang="it-IT" sz="4400" dirty="0"/>
              <a:t> dei </a:t>
            </a:r>
            <a:r>
              <a:rPr lang="it-IT" sz="4400" b="1" dirty="0"/>
              <a:t>Lorena</a:t>
            </a:r>
            <a:r>
              <a:rPr lang="it-IT" sz="4400" dirty="0"/>
              <a:t> </a:t>
            </a:r>
            <a:r>
              <a:rPr lang="it-IT" sz="4400" b="1" dirty="0">
                <a:solidFill>
                  <a:srgbClr val="FF0000"/>
                </a:solidFill>
              </a:rPr>
              <a:t>abolisce la pena di morte nel </a:t>
            </a:r>
            <a:r>
              <a:rPr lang="it-IT" sz="4400" b="1" dirty="0" smtClean="0">
                <a:solidFill>
                  <a:srgbClr val="FF0000"/>
                </a:solidFill>
              </a:rPr>
              <a:t>1786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1112"/>
          <a:stretch>
            <a:fillRect/>
          </a:stretch>
        </p:blipFill>
        <p:spPr bwMode="auto">
          <a:xfrm>
            <a:off x="0" y="-1"/>
            <a:ext cx="9144000" cy="6888643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571472" y="928670"/>
            <a:ext cx="8072462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800" b="1" dirty="0" smtClean="0"/>
              <a:t>ILLUMINISMO ED ECONOMIA: LIBERISMO E RICCHEZZA</a:t>
            </a:r>
            <a:endParaRPr lang="it-IT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1214422"/>
            <a:ext cx="6429404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/>
              <a:t>“L’Illuminismo è l’uscita dell’uomo dallo stato di minorità che egli deve imputare a se stesso. Minorità è l’incapacità di </a:t>
            </a:r>
            <a:r>
              <a:rPr lang="it-IT" sz="3200" b="1" dirty="0"/>
              <a:t>valersi del proprio intelletto</a:t>
            </a:r>
            <a:r>
              <a:rPr lang="it-IT" sz="3200" dirty="0"/>
              <a:t> senza la </a:t>
            </a:r>
            <a:r>
              <a:rPr lang="it-IT" sz="3200" b="1" dirty="0"/>
              <a:t>guida</a:t>
            </a:r>
            <a:r>
              <a:rPr lang="it-IT" sz="3200" dirty="0"/>
              <a:t> di un altro. </a:t>
            </a:r>
            <a:r>
              <a:rPr lang="it-IT" sz="3200" i="1" dirty="0"/>
              <a:t>Sapere </a:t>
            </a:r>
            <a:r>
              <a:rPr lang="it-IT" sz="3200" i="1" dirty="0" err="1"/>
              <a:t>aude</a:t>
            </a:r>
            <a:r>
              <a:rPr lang="it-IT" sz="3200" i="1" dirty="0"/>
              <a:t>!</a:t>
            </a:r>
            <a:r>
              <a:rPr lang="it-IT" sz="3200" dirty="0"/>
              <a:t> [</a:t>
            </a:r>
            <a:r>
              <a:rPr lang="it-IT" sz="3200" i="1" dirty="0" err="1"/>
              <a:t>trad</a:t>
            </a:r>
            <a:r>
              <a:rPr lang="it-IT" sz="3200" i="1" dirty="0"/>
              <a:t>.</a:t>
            </a:r>
            <a:r>
              <a:rPr lang="it-IT" sz="3200" dirty="0"/>
              <a:t> Osa sapere!] Abbi il </a:t>
            </a:r>
            <a:r>
              <a:rPr lang="it-IT" sz="3200" b="1" dirty="0"/>
              <a:t>coraggio</a:t>
            </a:r>
            <a:r>
              <a:rPr lang="it-IT" sz="3200" dirty="0"/>
              <a:t> di servirti della tua propria intelligenza! È questo il motto dell’Illuminismo</a:t>
            </a:r>
            <a:r>
              <a:rPr lang="it-IT" sz="3200" dirty="0" smtClean="0"/>
              <a:t>!” (</a:t>
            </a:r>
            <a:r>
              <a:rPr lang="it-IT" sz="3200" dirty="0" err="1" smtClean="0"/>
              <a:t>Kant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pic>
        <p:nvPicPr>
          <p:cNvPr id="3" name="Immagine 2" descr="Risultati immagini per kant"/>
          <p:cNvPicPr/>
          <p:nvPr/>
        </p:nvPicPr>
        <p:blipFill>
          <a:blip r:embed="rId2" cstate="print"/>
          <a:srcRect b="15217"/>
          <a:stretch>
            <a:fillRect/>
          </a:stretch>
        </p:blipFill>
        <p:spPr bwMode="auto">
          <a:xfrm>
            <a:off x="7215206" y="214290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6485997" cy="5643578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071802" y="4143380"/>
            <a:ext cx="45720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4800" b="1" i="1" dirty="0" smtClean="0"/>
              <a:t>CRITICA AL PROTEZIONISMO MERCANTILISTA</a:t>
            </a:r>
            <a:r>
              <a:rPr lang="it-IT" sz="4800" b="1" dirty="0" smtClean="0"/>
              <a:t> </a:t>
            </a:r>
            <a:endParaRPr lang="it-IT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14554"/>
            <a:ext cx="5929354" cy="4396345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500034" y="428604"/>
            <a:ext cx="707236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i="1" dirty="0" smtClean="0"/>
              <a:t>Il commercio in sé non produce nessuna ricchezza aggiuntiva: ciò che cedo equivale a ciò che ottengo.</a:t>
            </a:r>
          </a:p>
          <a:p>
            <a:endParaRPr lang="it-IT" sz="2400" dirty="0" smtClean="0"/>
          </a:p>
          <a:p>
            <a:r>
              <a:rPr lang="it-IT" sz="4000" dirty="0" smtClean="0"/>
              <a:t>LA </a:t>
            </a:r>
            <a:r>
              <a:rPr lang="it-IT" sz="4000" b="1" dirty="0" smtClean="0"/>
              <a:t>VERA FONTE DELLA RICCHEZZA È DATA DALLA </a:t>
            </a:r>
            <a:r>
              <a:rPr lang="it-IT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PRODUZIONE</a:t>
            </a:r>
            <a:endParaRPr lang="it-IT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785794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/>
              <a:t>Smith, </a:t>
            </a:r>
            <a:r>
              <a:rPr lang="it-IT" sz="4400" i="1" dirty="0" smtClean="0"/>
              <a:t>Indagine </a:t>
            </a:r>
            <a:r>
              <a:rPr lang="it-IT" sz="4400" i="1" dirty="0"/>
              <a:t>sulla natura e le cause della ricchezza delle nazioni, </a:t>
            </a:r>
            <a:r>
              <a:rPr lang="it-IT" sz="4400" i="1" dirty="0" smtClean="0"/>
              <a:t>1776</a:t>
            </a:r>
            <a:r>
              <a:rPr lang="it-IT" sz="4400" dirty="0" smtClean="0"/>
              <a:t>.</a:t>
            </a:r>
          </a:p>
          <a:p>
            <a:endParaRPr lang="it-IT" sz="4400" dirty="0" smtClean="0"/>
          </a:p>
          <a:p>
            <a:r>
              <a:rPr lang="it-IT" sz="4400" dirty="0" smtClean="0"/>
              <a:t> </a:t>
            </a:r>
            <a:r>
              <a:rPr lang="it-IT" sz="4400" b="1" dirty="0" smtClean="0"/>
              <a:t>TEORIZZAZIONE DEL </a:t>
            </a: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LIBERISMO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 descr="Risultati immagini per smith adam"/>
          <p:cNvPicPr/>
          <p:nvPr/>
        </p:nvPicPr>
        <p:blipFill>
          <a:blip r:embed="rId2" cstate="print">
            <a:lum contrast="10000"/>
          </a:blip>
          <a:srcRect l="21711" r="17763" b="9278"/>
          <a:stretch>
            <a:fillRect/>
          </a:stretch>
        </p:blipFill>
        <p:spPr bwMode="auto">
          <a:xfrm>
            <a:off x="5786446" y="2643182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096001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0"/>
            <a:ext cx="8143900" cy="2786058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4071942"/>
            <a:ext cx="8143900" cy="2786058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85720" y="285728"/>
            <a:ext cx="7715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/>
              <a:t>Lo </a:t>
            </a:r>
            <a:r>
              <a:rPr lang="it-IT" sz="4000" dirty="0"/>
              <a:t>Stato deve lasciare agli </a:t>
            </a:r>
            <a:r>
              <a:rPr lang="it-IT" sz="4000" b="1" dirty="0" smtClean="0">
                <a:solidFill>
                  <a:srgbClr val="FF0000"/>
                </a:solidFill>
              </a:rPr>
              <a:t>INDIVIDUI</a:t>
            </a:r>
            <a:r>
              <a:rPr lang="it-IT" sz="4000" dirty="0" smtClean="0"/>
              <a:t> la </a:t>
            </a:r>
            <a:r>
              <a:rPr lang="it-IT" sz="4000" b="1" dirty="0" smtClean="0">
                <a:solidFill>
                  <a:srgbClr val="FF0000"/>
                </a:solidFill>
              </a:rPr>
              <a:t>LIBERA INIZIATIVA </a:t>
            </a:r>
            <a:r>
              <a:rPr lang="it-IT" sz="4000" dirty="0" smtClean="0"/>
              <a:t>in </a:t>
            </a:r>
            <a:r>
              <a:rPr lang="it-IT" sz="4000" dirty="0"/>
              <a:t>campo economico, senza imporre restrizioni di sorta. </a:t>
            </a:r>
            <a:endParaRPr lang="it-IT" sz="4000" dirty="0" smtClean="0"/>
          </a:p>
          <a:p>
            <a:endParaRPr lang="it-IT" sz="4000" dirty="0" smtClean="0"/>
          </a:p>
          <a:p>
            <a:endParaRPr lang="it-IT" sz="4000" dirty="0" smtClean="0"/>
          </a:p>
          <a:p>
            <a:r>
              <a:rPr lang="it-IT" sz="4000" dirty="0" smtClean="0"/>
              <a:t>Solo </a:t>
            </a:r>
            <a:r>
              <a:rPr lang="it-IT" sz="4000" dirty="0"/>
              <a:t>lasciando gli individui liberi di investire e non ponendo ostacoli al mercato </a:t>
            </a:r>
            <a:r>
              <a:rPr lang="it-IT" sz="4000" dirty="0" smtClean="0"/>
              <a:t>si raggiunge </a:t>
            </a:r>
            <a:r>
              <a:rPr lang="it-IT" sz="4000" dirty="0"/>
              <a:t>il più elevato grado di </a:t>
            </a:r>
            <a:r>
              <a:rPr lang="it-IT" sz="4000" b="1" dirty="0" smtClean="0">
                <a:solidFill>
                  <a:srgbClr val="FF0000"/>
                </a:solidFill>
              </a:rPr>
              <a:t>BENESSERE GLOBALE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357166"/>
            <a:ext cx="778674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/>
              <a:t>Si agisce per interesse </a:t>
            </a:r>
            <a:r>
              <a:rPr lang="it-IT" sz="4400" dirty="0"/>
              <a:t>personale, </a:t>
            </a:r>
            <a:r>
              <a:rPr lang="it-IT" sz="4400" b="1" dirty="0" smtClean="0">
                <a:solidFill>
                  <a:srgbClr val="FF0000"/>
                </a:solidFill>
              </a:rPr>
              <a:t>egoismo</a:t>
            </a:r>
            <a:r>
              <a:rPr lang="it-IT" sz="4400" dirty="0" smtClean="0"/>
              <a:t> </a:t>
            </a:r>
          </a:p>
          <a:p>
            <a:endParaRPr lang="it-IT" sz="4400" dirty="0" smtClean="0"/>
          </a:p>
          <a:p>
            <a:pPr algn="ctr"/>
            <a:r>
              <a:rPr lang="it-IT" sz="4400" dirty="0" smtClean="0"/>
              <a:t>MA</a:t>
            </a:r>
          </a:p>
          <a:p>
            <a:endParaRPr lang="it-IT" sz="4400" dirty="0" smtClean="0"/>
          </a:p>
          <a:p>
            <a:r>
              <a:rPr lang="it-IT" sz="4400" dirty="0" smtClean="0"/>
              <a:t>si finisce per fare </a:t>
            </a:r>
            <a:r>
              <a:rPr lang="it-IT" sz="4400" b="1" dirty="0">
                <a:solidFill>
                  <a:srgbClr val="FF0000"/>
                </a:solidFill>
              </a:rPr>
              <a:t>contemporaneamente</a:t>
            </a:r>
            <a:r>
              <a:rPr lang="it-IT" sz="4400" b="1" dirty="0"/>
              <a:t> il bene della </a:t>
            </a:r>
            <a:r>
              <a:rPr lang="it-IT" sz="4400" b="1" dirty="0">
                <a:solidFill>
                  <a:srgbClr val="FF0000"/>
                </a:solidFill>
              </a:rPr>
              <a:t>collettività</a:t>
            </a:r>
            <a:r>
              <a:rPr lang="it-IT" sz="4400" dirty="0"/>
              <a:t>. </a:t>
            </a:r>
            <a:endParaRPr lang="it-IT" sz="4400" dirty="0" smtClean="0"/>
          </a:p>
          <a:p>
            <a:endParaRPr lang="it-IT" dirty="0" smtClean="0"/>
          </a:p>
          <a:p>
            <a:pPr algn="r"/>
            <a:r>
              <a:rPr lang="it-IT" sz="2800" dirty="0" smtClean="0"/>
              <a:t>Perché</a:t>
            </a:r>
            <a:r>
              <a:rPr lang="it-IT" sz="2800" dirty="0"/>
              <a:t>? </a:t>
            </a:r>
          </a:p>
        </p:txBody>
      </p:sp>
      <p:pic>
        <p:nvPicPr>
          <p:cNvPr id="163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3291" r="10759"/>
          <a:stretch>
            <a:fillRect/>
          </a:stretch>
        </p:blipFill>
        <p:spPr bwMode="auto">
          <a:xfrm>
            <a:off x="5786446" y="1142984"/>
            <a:ext cx="285752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3" y="285728"/>
            <a:ext cx="4841405" cy="2714644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14290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LEGGE DEL MERCATO</a:t>
            </a:r>
            <a:r>
              <a:rPr lang="it-IT" sz="40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it-IT" sz="4000" b="1" dirty="0" smtClean="0">
                <a:solidFill>
                  <a:srgbClr val="FF0000"/>
                </a:solidFill>
              </a:rPr>
              <a:t>LIBERA CONCORRENZA</a:t>
            </a:r>
          </a:p>
          <a:p>
            <a:r>
              <a:rPr lang="it-IT" sz="3200" dirty="0" smtClean="0"/>
              <a:t> 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endParaRPr lang="it-IT" sz="3200" dirty="0" smtClean="0"/>
          </a:p>
          <a:p>
            <a:r>
              <a:rPr lang="it-IT" sz="3200" dirty="0" smtClean="0"/>
              <a:t>È </a:t>
            </a:r>
            <a:r>
              <a:rPr lang="it-IT" sz="3200" dirty="0"/>
              <a:t>come se una “</a:t>
            </a:r>
            <a:r>
              <a:rPr lang="it-IT" sz="3200" b="1" dirty="0"/>
              <a:t>mano invisibile</a:t>
            </a:r>
            <a:r>
              <a:rPr lang="it-IT" sz="3200" dirty="0"/>
              <a:t>” intervenisse nell’economia per </a:t>
            </a:r>
            <a:r>
              <a:rPr lang="it-IT" sz="3200" dirty="0" smtClean="0"/>
              <a:t>garantire </a:t>
            </a:r>
            <a:r>
              <a:rPr lang="it-IT" sz="3200" dirty="0"/>
              <a:t>il benessere di tutti: </a:t>
            </a:r>
            <a:r>
              <a:rPr lang="it-IT" sz="3200" i="1" dirty="0"/>
              <a:t>anche quando si agisce per sé, si fa la ricchezza di tutti</a:t>
            </a:r>
            <a:r>
              <a:rPr lang="it-IT" sz="3200" dirty="0"/>
              <a:t>. </a:t>
            </a:r>
            <a:endParaRPr lang="it-IT" sz="3200" dirty="0" smtClean="0"/>
          </a:p>
          <a:p>
            <a:endParaRPr lang="it-IT" sz="3200" dirty="0" smtClean="0"/>
          </a:p>
          <a:p>
            <a:r>
              <a:rPr lang="it-IT" sz="3200" b="1" dirty="0" smtClean="0"/>
              <a:t>Lo </a:t>
            </a:r>
            <a:r>
              <a:rPr lang="it-IT" sz="3200" b="1" dirty="0"/>
              <a:t>Stato </a:t>
            </a:r>
            <a:r>
              <a:rPr lang="it-IT" sz="3200" b="1" dirty="0" smtClean="0"/>
              <a:t>dunque deve </a:t>
            </a:r>
            <a:r>
              <a:rPr lang="it-IT" sz="3200" b="1" dirty="0"/>
              <a:t>limitarsi a lasciar </a:t>
            </a:r>
            <a:r>
              <a:rPr lang="it-IT" sz="3200" b="1" dirty="0" smtClean="0"/>
              <a:t>fare</a:t>
            </a:r>
            <a:r>
              <a:rPr lang="it-IT" sz="3200" dirty="0" smtClean="0"/>
              <a:t>!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8917"/>
            <a:ext cx="6167369" cy="4179083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571604" y="428604"/>
            <a:ext cx="623407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4000" dirty="0" smtClean="0"/>
              <a:t>COSA PRODUCE RICCHEZZA? </a:t>
            </a:r>
            <a:endParaRPr lang="it-IT" sz="4000" dirty="0"/>
          </a:p>
        </p:txBody>
      </p:sp>
      <p:sp>
        <p:nvSpPr>
          <p:cNvPr id="4" name="Rettangolo 3"/>
          <p:cNvSpPr/>
          <p:nvPr/>
        </p:nvSpPr>
        <p:spPr>
          <a:xfrm>
            <a:off x="285720" y="1428736"/>
            <a:ext cx="4404091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sz="3200" dirty="0" smtClean="0"/>
              <a:t>LA TERRA </a:t>
            </a:r>
          </a:p>
          <a:p>
            <a:pPr algn="ctr"/>
            <a:r>
              <a:rPr lang="it-IT" sz="3200" dirty="0" smtClean="0"/>
              <a:t>(QUESNAY, FISIOCRATICI) 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3786182" y="2786058"/>
            <a:ext cx="497944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sz="3600" dirty="0" smtClean="0"/>
              <a:t>IL </a:t>
            </a:r>
            <a:r>
              <a:rPr lang="it-IT" sz="3600" b="1" dirty="0" smtClean="0"/>
              <a:t>LAVORO</a:t>
            </a:r>
            <a:r>
              <a:rPr lang="it-IT" sz="3600" dirty="0" smtClean="0"/>
              <a:t> (SMITH)</a:t>
            </a:r>
          </a:p>
          <a:p>
            <a:pPr algn="ctr"/>
            <a:r>
              <a:rPr lang="it-IT" sz="3600" dirty="0" smtClean="0"/>
              <a:t>= </a:t>
            </a:r>
          </a:p>
          <a:p>
            <a:pPr algn="ctr"/>
            <a:r>
              <a:rPr lang="it-IT" sz="3600" dirty="0" smtClean="0"/>
              <a:t>QUANTITÀ </a:t>
            </a:r>
            <a:r>
              <a:rPr lang="it-IT" sz="3600" dirty="0" err="1" smtClean="0"/>
              <a:t>DI</a:t>
            </a:r>
            <a:r>
              <a:rPr lang="it-IT" sz="3600" dirty="0" smtClean="0"/>
              <a:t> </a:t>
            </a:r>
          </a:p>
          <a:p>
            <a:pPr algn="ctr"/>
            <a:r>
              <a:rPr lang="it-IT" sz="3600" dirty="0" smtClean="0"/>
              <a:t>LAVORATORI PRODUTTIVI</a:t>
            </a:r>
            <a:endParaRPr lang="it-IT" sz="3600" dirty="0"/>
          </a:p>
        </p:txBody>
      </p:sp>
      <p:sp>
        <p:nvSpPr>
          <p:cNvPr id="6" name="Rettangolo 5"/>
          <p:cNvSpPr/>
          <p:nvPr/>
        </p:nvSpPr>
        <p:spPr>
          <a:xfrm>
            <a:off x="236882" y="5286388"/>
            <a:ext cx="890711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800" dirty="0" smtClean="0"/>
              <a:t>Importanza dell’</a:t>
            </a:r>
            <a:r>
              <a:rPr lang="it-IT" sz="2800" b="1" dirty="0" smtClean="0"/>
              <a:t>imprenditor</a:t>
            </a:r>
            <a:r>
              <a:rPr lang="it-IT" sz="2800" dirty="0" smtClean="0"/>
              <a:t>e, che investe il proprio capitale</a:t>
            </a:r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4500562" y="6000768"/>
            <a:ext cx="4324261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800" dirty="0" smtClean="0"/>
              <a:t>1700: rivoluzione industriale</a:t>
            </a:r>
            <a:endParaRPr lang="it-IT" sz="2800" dirty="0"/>
          </a:p>
        </p:txBody>
      </p:sp>
      <p:cxnSp>
        <p:nvCxnSpPr>
          <p:cNvPr id="9" name="Connettore 1 8"/>
          <p:cNvCxnSpPr/>
          <p:nvPr/>
        </p:nvCxnSpPr>
        <p:spPr>
          <a:xfrm rot="5400000">
            <a:off x="3286116" y="1285860"/>
            <a:ext cx="285752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endCxn id="5" idx="0"/>
          </p:cNvCxnSpPr>
          <p:nvPr/>
        </p:nvCxnSpPr>
        <p:spPr>
          <a:xfrm rot="16200000" flipH="1">
            <a:off x="5138199" y="1648355"/>
            <a:ext cx="1643074" cy="6323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500042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L’ILLUMINISMO E </a:t>
            </a:r>
          </a:p>
          <a:p>
            <a:pPr algn="ctr"/>
            <a:r>
              <a:rPr lang="it-IT" sz="4400" b="1" dirty="0" smtClean="0"/>
              <a:t>IL RAPPORTO CON L’ALTRO. </a:t>
            </a:r>
          </a:p>
          <a:p>
            <a:pPr algn="ctr"/>
            <a:r>
              <a:rPr lang="it-IT" sz="4400" b="1" dirty="0" smtClean="0"/>
              <a:t>LA POLITICA E I DIRITTI DELL’UOMO</a:t>
            </a:r>
            <a:endParaRPr lang="it-IT" sz="4400" b="1" dirty="0"/>
          </a:p>
        </p:txBody>
      </p:sp>
      <p:pic>
        <p:nvPicPr>
          <p:cNvPr id="13316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143248"/>
            <a:ext cx="5810250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571480"/>
            <a:ext cx="6643718" cy="5786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LA </a:t>
            </a:r>
            <a:r>
              <a:rPr lang="it-IT" sz="4400" b="1" dirty="0" smtClean="0"/>
              <a:t>RAGIONE</a:t>
            </a:r>
            <a:r>
              <a:rPr lang="it-IT" sz="4400" dirty="0" smtClean="0"/>
              <a:t> È </a:t>
            </a:r>
            <a:r>
              <a:rPr lang="it-IT" sz="4400" b="1" dirty="0" smtClean="0"/>
              <a:t>UNIVERSALE</a:t>
            </a:r>
          </a:p>
          <a:p>
            <a:pPr algn="ctr"/>
            <a:endParaRPr lang="it-IT" sz="4400" dirty="0" smtClean="0"/>
          </a:p>
          <a:p>
            <a:pPr algn="ctr"/>
            <a:r>
              <a:rPr lang="it-IT" sz="4400" dirty="0" smtClean="0"/>
              <a:t> </a:t>
            </a:r>
          </a:p>
          <a:p>
            <a:pPr algn="ctr"/>
            <a:r>
              <a:rPr lang="it-IT" sz="4400" dirty="0" smtClean="0"/>
              <a:t>QUINDI </a:t>
            </a:r>
          </a:p>
          <a:p>
            <a:pPr algn="ctr"/>
            <a:endParaRPr lang="it-IT" sz="4400" dirty="0" smtClean="0"/>
          </a:p>
          <a:p>
            <a:pPr algn="ctr"/>
            <a:endParaRPr lang="it-IT" sz="4400" dirty="0" smtClean="0"/>
          </a:p>
          <a:p>
            <a:pPr algn="ctr"/>
            <a:r>
              <a:rPr lang="it-IT" sz="4400" dirty="0" smtClean="0"/>
              <a:t>GLI UOMINI VANNO CONSIDERATI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UGUALI</a:t>
            </a:r>
          </a:p>
          <a:p>
            <a:endParaRPr lang="it-IT" dirty="0" smtClean="0"/>
          </a:p>
        </p:txBody>
      </p:sp>
      <p:sp>
        <p:nvSpPr>
          <p:cNvPr id="3" name="Rettangolo 2"/>
          <p:cNvSpPr/>
          <p:nvPr/>
        </p:nvSpPr>
        <p:spPr>
          <a:xfrm rot="20662220">
            <a:off x="4885710" y="1529284"/>
            <a:ext cx="371477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cosmopolitismo</a:t>
            </a:r>
            <a:r>
              <a:rPr lang="it-IT" sz="3600" dirty="0" smtClean="0"/>
              <a:t> </a:t>
            </a:r>
          </a:p>
          <a:p>
            <a:pPr algn="ctr"/>
            <a:r>
              <a:rPr lang="it-IT" sz="3600" dirty="0" smtClean="0"/>
              <a:t>= </a:t>
            </a:r>
          </a:p>
          <a:p>
            <a:pPr algn="ctr"/>
            <a:r>
              <a:rPr lang="it-IT" sz="3600" dirty="0" smtClean="0"/>
              <a:t>apparteniamo tutti a un’unica patria</a:t>
            </a:r>
            <a:endParaRPr lang="it-IT" sz="3600" dirty="0"/>
          </a:p>
        </p:txBody>
      </p:sp>
      <p:pic>
        <p:nvPicPr>
          <p:cNvPr id="122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5305">
            <a:off x="6537727" y="3666613"/>
            <a:ext cx="2455879" cy="144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500042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QUINDI</a:t>
            </a:r>
          </a:p>
          <a:p>
            <a:r>
              <a:rPr lang="it-IT" sz="4000" dirty="0" smtClean="0"/>
              <a:t>RICHIESTA </a:t>
            </a:r>
            <a:r>
              <a:rPr lang="it-IT" sz="4000" dirty="0" err="1" smtClean="0"/>
              <a:t>DI</a:t>
            </a:r>
            <a:r>
              <a:rPr lang="it-IT" sz="4000" dirty="0" smtClean="0"/>
              <a:t>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UGUAGLIANZA</a:t>
            </a:r>
            <a:r>
              <a:rPr lang="it-IT" sz="4000" dirty="0" smtClean="0"/>
              <a:t> TRA GLI UOMINI: TUTTI GLI UOMINI APPARTENGONO ALLA MEDESIMA SPECIE E HANNO PERCIÒ DIRITTO ALLA MEDESIMA </a:t>
            </a:r>
            <a:r>
              <a:rPr lang="it-IT" sz="4000" b="1" dirty="0" smtClean="0"/>
              <a:t>DIGNITÀ</a:t>
            </a:r>
            <a:endParaRPr lang="it-IT" sz="4000" b="1" dirty="0"/>
          </a:p>
        </p:txBody>
      </p:sp>
      <p:sp>
        <p:nvSpPr>
          <p:cNvPr id="3" name="Rettangolo 2"/>
          <p:cNvSpPr/>
          <p:nvPr/>
        </p:nvSpPr>
        <p:spPr>
          <a:xfrm>
            <a:off x="3929058" y="4714884"/>
            <a:ext cx="4572000" cy="138499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r>
              <a:rPr lang="it-IT" sz="2800" dirty="0" smtClean="0"/>
              <a:t>“Io sono necessariamente uomo, e francese solo per caso” (</a:t>
            </a:r>
            <a:r>
              <a:rPr lang="it-IT" sz="2800" dirty="0" err="1" smtClean="0"/>
              <a:t>Montesquieu</a:t>
            </a:r>
            <a:r>
              <a:rPr lang="it-IT" sz="2800" dirty="0" smtClean="0"/>
              <a:t>).</a:t>
            </a:r>
            <a:endParaRPr lang="it-IT" sz="2800" dirty="0"/>
          </a:p>
        </p:txBody>
      </p:sp>
      <p:pic>
        <p:nvPicPr>
          <p:cNvPr id="112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42825"/>
          <a:stretch>
            <a:fillRect/>
          </a:stretch>
        </p:blipFill>
        <p:spPr bwMode="auto">
          <a:xfrm>
            <a:off x="642910" y="4429132"/>
            <a:ext cx="3214887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5786" y="1357298"/>
            <a:ext cx="5572148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/>
              <a:t>“Bisogna esaminare tutto, buttare all’aria tutto, senza eccezioni e senza riguardi; avere il coraggio di aprire gli occhi […], rovesciare le barriere che non siano state poste dalla ragione, rendere alle scienze e alle arti la libertà ad esse tanto preziosa</a:t>
            </a:r>
            <a:r>
              <a:rPr lang="it-IT" sz="3200" dirty="0" smtClean="0"/>
              <a:t>” (</a:t>
            </a:r>
            <a:r>
              <a:rPr lang="it-IT" sz="3200" dirty="0" err="1" smtClean="0"/>
              <a:t>Diderot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pic>
        <p:nvPicPr>
          <p:cNvPr id="3" name="Immagine 2" descr="Risultati immagini per diderot"/>
          <p:cNvPicPr/>
          <p:nvPr/>
        </p:nvPicPr>
        <p:blipFill>
          <a:blip r:embed="rId2" cstate="print"/>
          <a:srcRect l="35057" r="22989" b="20408"/>
          <a:stretch>
            <a:fillRect/>
          </a:stretch>
        </p:blipFill>
        <p:spPr bwMode="auto">
          <a:xfrm>
            <a:off x="7215206" y="214290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714356"/>
            <a:ext cx="8215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RIFERIMENTO AL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GIUSNATURALISMO</a:t>
            </a:r>
          </a:p>
          <a:p>
            <a:r>
              <a:rPr lang="it-IT" sz="4400" dirty="0" smtClean="0"/>
              <a:t> </a:t>
            </a:r>
          </a:p>
          <a:p>
            <a:r>
              <a:rPr lang="it-IT" sz="4400" dirty="0" err="1" smtClean="0"/>
              <a:t>C</a:t>
            </a:r>
            <a:r>
              <a:rPr lang="it-IT" sz="4400" i="1" dirty="0" err="1" smtClean="0"/>
              <a:t>I</a:t>
            </a:r>
            <a:r>
              <a:rPr lang="it-IT" sz="4400" i="1" dirty="0" smtClean="0"/>
              <a:t> SONO </a:t>
            </a:r>
            <a:r>
              <a:rPr lang="it-IT" sz="4400" b="1" i="1" dirty="0" smtClean="0"/>
              <a:t>DIRITTI NATURALI </a:t>
            </a:r>
            <a:r>
              <a:rPr lang="it-IT" sz="4400" i="1" dirty="0" smtClean="0"/>
              <a:t>CHE DEVONO ESSERE RICONOSCIUTI AI SINGOLI INDIVIDUI </a:t>
            </a:r>
            <a:r>
              <a:rPr lang="it-IT" sz="4400" b="1" i="1" dirty="0" smtClean="0"/>
              <a:t>IN QUANTO ESSERI UMANI</a:t>
            </a:r>
            <a:r>
              <a:rPr lang="it-IT" sz="4400" dirty="0" smtClean="0"/>
              <a:t>.</a:t>
            </a:r>
            <a:endParaRPr lang="it-IT" sz="4400" dirty="0"/>
          </a:p>
        </p:txBody>
      </p:sp>
      <p:pic>
        <p:nvPicPr>
          <p:cNvPr id="10244" name="Picture 4" descr="https://livefreeanddraw.files.wordpress.com/2016/03/nh-constitution-01-2-equality-detail-www_marekbennett_com.jpg?w=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786322"/>
            <a:ext cx="3309894" cy="183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714480" y="2357430"/>
            <a:ext cx="5500726" cy="3893519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85728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MA ANCHE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VALORIZZAZIONE</a:t>
            </a:r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DIVERSITÀ</a:t>
            </a:r>
            <a:r>
              <a:rPr lang="it-IT" sz="3600" dirty="0" smtClean="0"/>
              <a:t>: </a:t>
            </a:r>
          </a:p>
          <a:p>
            <a:r>
              <a:rPr lang="it-IT" sz="3600" dirty="0" smtClean="0"/>
              <a:t>non bisogna confondere </a:t>
            </a:r>
            <a:r>
              <a:rPr lang="it-IT" sz="3600" dirty="0"/>
              <a:t>la propria tradizione con l’ordine naturale del </a:t>
            </a:r>
            <a:r>
              <a:rPr lang="it-IT" sz="3600" dirty="0" smtClean="0"/>
              <a:t>mondo! </a:t>
            </a:r>
          </a:p>
          <a:p>
            <a:endParaRPr lang="it-IT" sz="3600" dirty="0" smtClean="0"/>
          </a:p>
          <a:p>
            <a:endParaRPr lang="it-IT" sz="3600" dirty="0" smtClean="0"/>
          </a:p>
          <a:p>
            <a:endParaRPr lang="it-IT" sz="3600" dirty="0" smtClean="0"/>
          </a:p>
          <a:p>
            <a:endParaRPr lang="it-IT" sz="3600" dirty="0" smtClean="0"/>
          </a:p>
          <a:p>
            <a:r>
              <a:rPr lang="it-IT" sz="3200" dirty="0" smtClean="0"/>
              <a:t>Ci si interessa al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rapporto 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le altre culture</a:t>
            </a:r>
            <a:r>
              <a:rPr lang="it-IT" sz="3200" dirty="0"/>
              <a:t>, anche se </a:t>
            </a:r>
            <a:r>
              <a:rPr lang="it-IT" sz="3200" dirty="0" smtClean="0"/>
              <a:t>si è ancora lontani </a:t>
            </a:r>
            <a:r>
              <a:rPr lang="it-IT" sz="3200" dirty="0"/>
              <a:t>da assegnare loro pari </a:t>
            </a:r>
            <a:r>
              <a:rPr lang="it-IT" sz="3200" dirty="0" smtClean="0"/>
              <a:t>dignità...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85786" y="4643446"/>
            <a:ext cx="26093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Lettere persiane</a:t>
            </a:r>
            <a:r>
              <a:rPr lang="it-IT" sz="2800" dirty="0" smtClean="0"/>
              <a:t> </a:t>
            </a:r>
          </a:p>
          <a:p>
            <a:r>
              <a:rPr lang="it-IT" sz="2800" dirty="0" smtClean="0"/>
              <a:t>(</a:t>
            </a:r>
            <a:r>
              <a:rPr lang="it-IT" sz="2800" dirty="0" err="1" smtClean="0"/>
              <a:t>Montesquieu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5286380" y="1000108"/>
            <a:ext cx="19367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i="1" dirty="0" err="1" smtClean="0"/>
              <a:t>Micromega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800" dirty="0" smtClean="0"/>
              <a:t>(Voltaire)</a:t>
            </a:r>
            <a:endParaRPr lang="it-IT" sz="2800" dirty="0"/>
          </a:p>
        </p:txBody>
      </p:sp>
      <p:pic>
        <p:nvPicPr>
          <p:cNvPr id="839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071538" y="1071545"/>
            <a:ext cx="1857388" cy="309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97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85992"/>
            <a:ext cx="2314577" cy="385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785794"/>
            <a:ext cx="792961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MONTESQUIEU</a:t>
            </a:r>
          </a:p>
          <a:p>
            <a:pPr algn="ctr"/>
            <a:r>
              <a:rPr lang="it-IT" sz="3200" i="1" dirty="0" smtClean="0"/>
              <a:t>LO SPIRITO DELLE LEGGI</a:t>
            </a:r>
            <a:r>
              <a:rPr lang="it-IT" sz="3200" dirty="0" smtClean="0"/>
              <a:t> (1748) </a:t>
            </a:r>
            <a:endParaRPr lang="it-IT" sz="3200" dirty="0" smtClean="0"/>
          </a:p>
          <a:p>
            <a:endParaRPr lang="it-IT" sz="3200" i="1" dirty="0" smtClean="0"/>
          </a:p>
          <a:p>
            <a:pPr algn="just"/>
            <a:r>
              <a:rPr lang="it-IT" sz="3200" i="1" dirty="0" smtClean="0"/>
              <a:t>N</a:t>
            </a:r>
            <a:r>
              <a:rPr lang="it-IT" sz="3200" i="1" dirty="0" smtClean="0"/>
              <a:t>on esistano forme di Stato valide in assoluto</a:t>
            </a:r>
            <a:r>
              <a:rPr lang="it-IT" sz="3200" dirty="0" smtClean="0"/>
              <a:t>: o</a:t>
            </a:r>
            <a:r>
              <a:rPr lang="it-IT" sz="3200" dirty="0" smtClean="0"/>
              <a:t>gni forma di Stato trova </a:t>
            </a:r>
            <a:r>
              <a:rPr lang="it-IT" sz="3200" b="1" dirty="0" smtClean="0"/>
              <a:t>spiegazione nel contesto</a:t>
            </a:r>
            <a:r>
              <a:rPr lang="it-IT" sz="3200" dirty="0" smtClean="0"/>
              <a:t> dei fattori storici, culturali e naturali che lo hanno prodotto. </a:t>
            </a:r>
          </a:p>
          <a:p>
            <a:endParaRPr lang="it-IT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785794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C’E’ UN MODELLO DA PREFERIRE?</a:t>
            </a:r>
          </a:p>
          <a:p>
            <a:r>
              <a:rPr lang="it-IT" sz="3200" dirty="0" smtClean="0"/>
              <a:t>Quello </a:t>
            </a:r>
            <a:r>
              <a:rPr lang="it-IT" sz="3200" dirty="0" smtClean="0"/>
              <a:t>cui </a:t>
            </a:r>
            <a:r>
              <a:rPr lang="it-IT" sz="3200" dirty="0"/>
              <a:t>il </a:t>
            </a:r>
            <a:r>
              <a:rPr lang="it-IT" sz="3200" b="1" dirty="0"/>
              <a:t>potere non si concentra nelle mani di una sola persona</a:t>
            </a:r>
            <a:r>
              <a:rPr lang="it-IT" sz="3200" dirty="0"/>
              <a:t> (proprio come succede in </a:t>
            </a:r>
            <a:r>
              <a:rPr lang="it-IT" sz="3200" i="1" dirty="0"/>
              <a:t>Inghilterra</a:t>
            </a:r>
            <a:r>
              <a:rPr lang="it-IT" sz="3200" dirty="0"/>
              <a:t>, dopo la “gloriosa rivoluzione</a:t>
            </a:r>
            <a:r>
              <a:rPr lang="it-IT" sz="3200" dirty="0" smtClean="0"/>
              <a:t>”).</a:t>
            </a:r>
          </a:p>
          <a:p>
            <a:endParaRPr lang="it-IT" sz="3200" dirty="0"/>
          </a:p>
          <a:p>
            <a:r>
              <a:rPr lang="it-IT" sz="3200" dirty="0"/>
              <a:t>I tre </a:t>
            </a:r>
            <a:r>
              <a:rPr lang="it-IT" sz="3200" dirty="0" smtClean="0"/>
              <a:t>poteri dello Stato devono esercitare </a:t>
            </a:r>
            <a:r>
              <a:rPr lang="it-IT" sz="3200" dirty="0"/>
              <a:t>una </a:t>
            </a:r>
            <a:r>
              <a:rPr lang="it-IT" sz="3200" b="1" u="sng" dirty="0"/>
              <a:t>funzione di controllo </a:t>
            </a:r>
            <a:r>
              <a:rPr lang="it-IT" sz="3200" dirty="0"/>
              <a:t>l’uno sull’altro: solo così si può evitare il pericolo della </a:t>
            </a:r>
            <a:r>
              <a:rPr lang="it-IT" sz="3200" b="1" i="1" dirty="0"/>
              <a:t>dittatura</a:t>
            </a:r>
            <a:r>
              <a:rPr lang="it-IT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642910" y="214290"/>
            <a:ext cx="7715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MONTESQUIEU E LA SEPARAZIONE DEI POTERI POLITICI</a:t>
            </a:r>
            <a:endParaRPr lang="it-IT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522926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1571604" y="357166"/>
            <a:ext cx="578646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/>
              <a:t>L’ILLUMINISMO E LA RELIGIONE</a:t>
            </a:r>
          </a:p>
          <a:p>
            <a:pPr algn="ctr"/>
            <a:endParaRPr lang="it-IT" sz="5400" b="1" dirty="0" smtClean="0"/>
          </a:p>
          <a:p>
            <a:pPr algn="ctr"/>
            <a:endParaRPr lang="it-IT" sz="5400" b="1" dirty="0" smtClean="0"/>
          </a:p>
          <a:p>
            <a:pPr algn="ctr"/>
            <a:endParaRPr lang="it-IT" sz="5400" b="1" dirty="0" smtClean="0"/>
          </a:p>
          <a:p>
            <a:pPr algn="ctr"/>
            <a:endParaRPr lang="it-IT" sz="2000" b="1" dirty="0" smtClean="0"/>
          </a:p>
          <a:p>
            <a:pPr algn="ctr"/>
            <a:r>
              <a:rPr lang="it-IT" sz="5400" b="1" dirty="0" smtClean="0"/>
              <a:t>DEISMO E TOLLERANZA</a:t>
            </a:r>
            <a:endParaRPr lang="it-I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642918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GLI </a:t>
            </a:r>
            <a:r>
              <a:rPr lang="it-IT" sz="3600" b="1" dirty="0" smtClean="0"/>
              <a:t>ILLUMINISTI NON SONO “ATEI</a:t>
            </a:r>
            <a:r>
              <a:rPr lang="it-IT" sz="3600" dirty="0" smtClean="0"/>
              <a:t>”</a:t>
            </a:r>
          </a:p>
          <a:p>
            <a:pPr algn="ctr"/>
            <a:endParaRPr lang="it-IT" sz="3600" dirty="0" smtClean="0"/>
          </a:p>
          <a:p>
            <a:pPr algn="ctr"/>
            <a:endParaRPr lang="it-IT" sz="3600" dirty="0" smtClean="0"/>
          </a:p>
          <a:p>
            <a:pPr algn="ctr"/>
            <a:r>
              <a:rPr lang="it-IT" sz="3600" dirty="0" smtClean="0"/>
              <a:t>CONTRO IL PRINCIPIO </a:t>
            </a:r>
            <a:r>
              <a:rPr lang="it-IT" sz="3600" dirty="0" err="1" smtClean="0"/>
              <a:t>DI</a:t>
            </a:r>
            <a:r>
              <a:rPr lang="it-IT" sz="3600" dirty="0" smtClean="0"/>
              <a:t> AUTORITA’</a:t>
            </a:r>
          </a:p>
          <a:p>
            <a:pPr algn="ctr"/>
            <a:r>
              <a:rPr lang="it-IT" sz="3600" dirty="0" smtClean="0"/>
              <a:t>CONTRO LE RELIGIONI “POSITIVE”</a:t>
            </a:r>
            <a:endParaRPr lang="it-IT" sz="3600" dirty="0" smtClean="0"/>
          </a:p>
          <a:p>
            <a:pPr algn="ctr"/>
            <a:endParaRPr lang="it-IT" sz="3600" dirty="0" smtClean="0"/>
          </a:p>
          <a:p>
            <a:pPr algn="ctr"/>
            <a:endParaRPr lang="it-IT" sz="3600" dirty="0" smtClean="0"/>
          </a:p>
          <a:p>
            <a:pPr algn="ctr"/>
            <a:endParaRPr lang="it-IT" sz="3600" dirty="0" smtClean="0"/>
          </a:p>
          <a:p>
            <a:pPr algn="ctr"/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DEISMO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3600" dirty="0" smtClean="0"/>
              <a:t>LA </a:t>
            </a:r>
            <a:r>
              <a:rPr lang="it-IT" sz="3600" b="1" dirty="0" smtClean="0"/>
              <a:t>RAGIONE</a:t>
            </a:r>
            <a:r>
              <a:rPr lang="it-IT" sz="3600" dirty="0" smtClean="0"/>
              <a:t> SUGGERISCE L’ESISTENZA </a:t>
            </a:r>
            <a:r>
              <a:rPr lang="it-IT" sz="3600" dirty="0" err="1" smtClean="0"/>
              <a:t>DI</a:t>
            </a:r>
            <a:r>
              <a:rPr lang="it-IT" sz="3600" dirty="0" smtClean="0"/>
              <a:t> </a:t>
            </a:r>
            <a:r>
              <a:rPr lang="it-IT" sz="3600" b="1" dirty="0" smtClean="0"/>
              <a:t>DIO</a:t>
            </a:r>
            <a:r>
              <a:rPr lang="it-IT" sz="3600" dirty="0" smtClean="0"/>
              <a:t> E LE </a:t>
            </a:r>
            <a:r>
              <a:rPr lang="it-IT" sz="3600" b="1" dirty="0" smtClean="0"/>
              <a:t>REGOLE MORALI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14480" y="1428736"/>
            <a:ext cx="5715024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L’ORDINE DEL COSMO</a:t>
            </a:r>
          </a:p>
          <a:p>
            <a:pPr algn="ctr"/>
            <a:r>
              <a:rPr lang="it-IT" sz="3600" b="1" dirty="0" smtClean="0"/>
              <a:t>RIMANDA</a:t>
            </a:r>
          </a:p>
          <a:p>
            <a:pPr algn="ctr"/>
            <a:r>
              <a:rPr lang="it-IT" sz="3600" b="1" dirty="0" smtClean="0"/>
              <a:t>A UN “ORDINATORE”</a:t>
            </a:r>
          </a:p>
          <a:p>
            <a:pPr algn="ctr"/>
            <a:endParaRPr lang="it-IT" sz="3600" b="1" dirty="0" smtClean="0"/>
          </a:p>
          <a:p>
            <a:pPr algn="ctr"/>
            <a:r>
              <a:rPr lang="it-IT" sz="4800" b="1" dirty="0" smtClean="0">
                <a:solidFill>
                  <a:srgbClr val="FF0000"/>
                </a:solidFill>
              </a:rPr>
              <a:t>DEVE ESISTERE UN ARTEFICE DIVINO</a:t>
            </a:r>
            <a:endParaRPr lang="it-IT" sz="4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1857364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 </a:t>
            </a:r>
            <a:r>
              <a:rPr lang="it-IT" sz="3600" b="1" u="sng" dirty="0" smtClean="0">
                <a:solidFill>
                  <a:srgbClr val="FF0000"/>
                </a:solidFill>
              </a:rPr>
              <a:t>FIDUCIA</a:t>
            </a:r>
            <a:r>
              <a:rPr lang="it-IT" sz="3600" dirty="0" smtClean="0"/>
              <a:t> ENORME NEL POTERE DELLA </a:t>
            </a:r>
            <a:r>
              <a:rPr lang="it-IT" sz="3600" b="1" u="sng" dirty="0" smtClean="0">
                <a:solidFill>
                  <a:srgbClr val="FF0000"/>
                </a:solidFill>
              </a:rPr>
              <a:t>RAGIONE</a:t>
            </a:r>
          </a:p>
          <a:p>
            <a:r>
              <a:rPr lang="it-IT" sz="3600" dirty="0" smtClean="0"/>
              <a:t> </a:t>
            </a:r>
          </a:p>
          <a:p>
            <a:pPr algn="ctr"/>
            <a:r>
              <a:rPr lang="it-IT" sz="3600" b="1" u="sng" dirty="0" smtClean="0">
                <a:solidFill>
                  <a:srgbClr val="FF0000"/>
                </a:solidFill>
              </a:rPr>
              <a:t>RIVOLTA</a:t>
            </a:r>
            <a:r>
              <a:rPr lang="it-IT" sz="3600" b="1" u="sng" dirty="0" smtClean="0"/>
              <a:t> CONTRO LA TRADIZIONE</a:t>
            </a:r>
            <a:r>
              <a:rPr lang="it-IT" sz="3600" dirty="0" smtClean="0"/>
              <a:t> E CONTRO OGNI </a:t>
            </a:r>
            <a:r>
              <a:rPr lang="it-IT" sz="3600" b="1" u="sng" dirty="0" smtClean="0">
                <a:solidFill>
                  <a:srgbClr val="FF0000"/>
                </a:solidFill>
              </a:rPr>
              <a:t>AUTORITÀ</a:t>
            </a:r>
            <a:r>
              <a:rPr lang="it-IT" sz="3600" dirty="0" smtClean="0"/>
              <a:t> CHE PRETENDA </a:t>
            </a:r>
            <a:r>
              <a:rPr lang="it-IT" sz="3600" dirty="0" err="1" smtClean="0"/>
              <a:t>DI</a:t>
            </a:r>
            <a:r>
              <a:rPr lang="it-IT" sz="3600" dirty="0" smtClean="0"/>
              <a:t> POSSEDERE UNA VERITÀ ASSOLUTA</a:t>
            </a:r>
            <a:endParaRPr lang="it-IT" sz="3600" dirty="0"/>
          </a:p>
        </p:txBody>
      </p:sp>
      <p:pic>
        <p:nvPicPr>
          <p:cNvPr id="645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4019535" cy="1534506"/>
          </a:xfrm>
          <a:prstGeom prst="rect">
            <a:avLst/>
          </a:prstGeom>
          <a:noFill/>
        </p:spPr>
      </p:pic>
      <p:pic>
        <p:nvPicPr>
          <p:cNvPr id="6451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286388"/>
            <a:ext cx="1785950" cy="133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10123" b="13228"/>
          <a:stretch>
            <a:fillRect/>
          </a:stretch>
        </p:blipFill>
        <p:spPr bwMode="auto">
          <a:xfrm>
            <a:off x="714348" y="0"/>
            <a:ext cx="7786742" cy="3786214"/>
          </a:xfrm>
          <a:prstGeom prst="rect">
            <a:avLst/>
          </a:prstGeom>
          <a:noFill/>
        </p:spPr>
      </p:pic>
      <p:cxnSp>
        <p:nvCxnSpPr>
          <p:cNvPr id="7" name="Connettore 2 6"/>
          <p:cNvCxnSpPr/>
          <p:nvPr/>
        </p:nvCxnSpPr>
        <p:spPr>
          <a:xfrm rot="5400000" flipH="1" flipV="1">
            <a:off x="1857356" y="3000372"/>
            <a:ext cx="164307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428860" y="107154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religione1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29322" y="114298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religione2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rot="5400000" flipH="1" flipV="1">
            <a:off x="4214810" y="2500306"/>
            <a:ext cx="2286016" cy="228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16200000" flipV="1">
            <a:off x="4464843" y="2250273"/>
            <a:ext cx="2286016" cy="2071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500694" y="4357694"/>
            <a:ext cx="3429024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NUCLEO COMUNE A TUTTE LE RELIGIONI: CIO’ A CUI SI ARRIVA GRAZIE ALLA RAGIONE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8596" y="3857628"/>
            <a:ext cx="4071966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DOGMI E REGOLE IMPOSTE DA UNA CHIESA</a:t>
            </a:r>
          </a:p>
          <a:p>
            <a:r>
              <a:rPr lang="it-IT" sz="2400" dirty="0" smtClean="0"/>
              <a:t>SONO </a:t>
            </a:r>
            <a:r>
              <a:rPr lang="it-IT" sz="2400" b="1" dirty="0" smtClean="0"/>
              <a:t>SUPESTIZIONI</a:t>
            </a:r>
            <a:r>
              <a:rPr lang="it-IT" sz="2400" dirty="0" smtClean="0"/>
              <a:t>, CONTRARIE ALLA RAGIONE; FANNO NASCERE I </a:t>
            </a:r>
            <a:r>
              <a:rPr lang="it-IT" sz="2400" b="1" dirty="0" smtClean="0"/>
              <a:t>CONTRASTI</a:t>
            </a:r>
            <a:r>
              <a:rPr lang="it-IT" sz="2400" dirty="0" smtClean="0"/>
              <a:t> TRA LE VARIE RELIGIONI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474345"/>
            <a:ext cx="8501122" cy="58169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TOLLERANZA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i="1" dirty="0" smtClean="0"/>
              <a:t>Trattato </a:t>
            </a:r>
            <a:r>
              <a:rPr lang="it-IT" sz="2800" i="1" dirty="0"/>
              <a:t>sulla tolleranza</a:t>
            </a:r>
            <a:r>
              <a:rPr lang="it-IT" sz="2800" dirty="0"/>
              <a:t> (</a:t>
            </a:r>
            <a:r>
              <a:rPr lang="it-IT" sz="2800" dirty="0" smtClean="0"/>
              <a:t>1763) di Voltaire</a:t>
            </a:r>
          </a:p>
          <a:p>
            <a:pPr algn="ctr"/>
            <a:r>
              <a:rPr lang="it-IT" sz="2800" i="1" dirty="0" smtClean="0"/>
              <a:t>Lettera </a:t>
            </a:r>
            <a:r>
              <a:rPr lang="it-IT" sz="2800" i="1" dirty="0"/>
              <a:t>sulla tolleranza</a:t>
            </a:r>
            <a:r>
              <a:rPr lang="it-IT" sz="2800" dirty="0"/>
              <a:t> di </a:t>
            </a:r>
            <a:r>
              <a:rPr lang="it-IT" sz="2800" dirty="0" err="1"/>
              <a:t>Locke</a:t>
            </a:r>
            <a:r>
              <a:rPr lang="it-IT" sz="2800" dirty="0"/>
              <a:t> (1685</a:t>
            </a:r>
            <a:r>
              <a:rPr lang="it-IT" sz="2800" dirty="0" smtClean="0"/>
              <a:t>)</a:t>
            </a:r>
          </a:p>
          <a:p>
            <a:endParaRPr lang="it-IT" sz="2800" dirty="0" smtClean="0"/>
          </a:p>
          <a:p>
            <a:pPr algn="ctr"/>
            <a:r>
              <a:rPr lang="it-IT" sz="2800" dirty="0" smtClean="0"/>
              <a:t>U</a:t>
            </a:r>
            <a:r>
              <a:rPr lang="it-IT" sz="2800" dirty="0" smtClean="0"/>
              <a:t>no </a:t>
            </a:r>
            <a:r>
              <a:rPr lang="it-IT" sz="2800" dirty="0"/>
              <a:t>Stato dovrebbe dichiarare che </a:t>
            </a:r>
            <a:r>
              <a:rPr lang="it-IT" sz="3200" i="1" dirty="0" smtClean="0"/>
              <a:t>TUTTE LE RELIGIONI SONO </a:t>
            </a:r>
            <a:r>
              <a:rPr lang="it-IT" sz="3200" b="1" i="1" dirty="0" smtClean="0">
                <a:solidFill>
                  <a:srgbClr val="FF0000"/>
                </a:solidFill>
              </a:rPr>
              <a:t>UGUALI</a:t>
            </a:r>
            <a:r>
              <a:rPr lang="it-IT" sz="3200" i="1" dirty="0" smtClean="0"/>
              <a:t> E CHE NON DEVONO INTERFERIRE CON LA </a:t>
            </a:r>
            <a:r>
              <a:rPr lang="it-IT" sz="3200" b="1" i="1" dirty="0" smtClean="0">
                <a:solidFill>
                  <a:srgbClr val="FF0000"/>
                </a:solidFill>
              </a:rPr>
              <a:t>SFERA PUBBLICA</a:t>
            </a:r>
            <a:r>
              <a:rPr lang="it-IT" sz="2800" i="1" dirty="0" smtClean="0"/>
              <a:t>.</a:t>
            </a:r>
          </a:p>
          <a:p>
            <a:endParaRPr lang="it-IT" sz="2800" i="1" dirty="0" smtClean="0"/>
          </a:p>
          <a:p>
            <a:endParaRPr lang="it-IT" sz="2800" i="1" dirty="0" smtClean="0"/>
          </a:p>
          <a:p>
            <a:pPr algn="ctr"/>
            <a:r>
              <a:rPr lang="it-IT" sz="2800" i="1" dirty="0" smtClean="0"/>
              <a:t>STATO E CHIESA </a:t>
            </a:r>
            <a:endParaRPr lang="it-IT" sz="2800" dirty="0" smtClean="0"/>
          </a:p>
          <a:p>
            <a:pPr algn="ctr"/>
            <a:r>
              <a:rPr lang="it-IT" sz="2800" dirty="0" smtClean="0"/>
              <a:t>devono </a:t>
            </a:r>
            <a:r>
              <a:rPr lang="it-IT" sz="2800" dirty="0"/>
              <a:t>essere e rimanere </a:t>
            </a:r>
            <a:r>
              <a:rPr lang="it-IT" sz="2800" dirty="0" smtClean="0"/>
              <a:t>separati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1071546"/>
            <a:ext cx="82856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b="1" dirty="0" smtClean="0"/>
              <a:t>IL DISPOTISMO ILLUMINATO</a:t>
            </a:r>
            <a:endParaRPr lang="it-IT" sz="5400" b="1" dirty="0"/>
          </a:p>
        </p:txBody>
      </p:sp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20833" b="25000"/>
          <a:stretch>
            <a:fillRect/>
          </a:stretch>
        </p:blipFill>
        <p:spPr bwMode="auto">
          <a:xfrm>
            <a:off x="0" y="2357430"/>
            <a:ext cx="914400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428604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I</a:t>
            </a:r>
            <a:r>
              <a:rPr lang="it-IT" sz="3600" dirty="0" smtClean="0"/>
              <a:t> </a:t>
            </a:r>
            <a:r>
              <a:rPr lang="it-IT" sz="3600" dirty="0"/>
              <a:t>mali dei secoli passati </a:t>
            </a:r>
            <a:r>
              <a:rPr lang="it-IT" sz="3600" dirty="0" smtClean="0"/>
              <a:t>dipendono da un </a:t>
            </a:r>
            <a:r>
              <a:rPr lang="it-IT" sz="3600" dirty="0"/>
              <a:t>mancato uso della </a:t>
            </a:r>
            <a:r>
              <a:rPr lang="it-IT" sz="3600" dirty="0" smtClean="0"/>
              <a:t>ragione! Gli </a:t>
            </a:r>
            <a:r>
              <a:rPr lang="it-IT" sz="3600" dirty="0"/>
              <a:t>uomini </a:t>
            </a:r>
            <a:r>
              <a:rPr lang="it-IT" sz="3600" b="1" dirty="0"/>
              <a:t>non </a:t>
            </a:r>
            <a:r>
              <a:rPr lang="it-IT" sz="3600" b="1" dirty="0" smtClean="0"/>
              <a:t>pensano </a:t>
            </a:r>
            <a:r>
              <a:rPr lang="it-IT" sz="3600" b="1" dirty="0"/>
              <a:t>con la loro </a:t>
            </a:r>
            <a:r>
              <a:rPr lang="it-IT" sz="3600" b="1" dirty="0" smtClean="0"/>
              <a:t>testa</a:t>
            </a:r>
            <a:r>
              <a:rPr lang="it-IT" sz="3600" dirty="0" smtClean="0"/>
              <a:t>! Si fanno </a:t>
            </a:r>
            <a:r>
              <a:rPr lang="it-IT" sz="3600" b="1" dirty="0" smtClean="0"/>
              <a:t>guidare</a:t>
            </a:r>
            <a:r>
              <a:rPr lang="it-IT" sz="3600" dirty="0" smtClean="0"/>
              <a:t> </a:t>
            </a:r>
            <a:r>
              <a:rPr lang="it-IT" sz="3600" dirty="0"/>
              <a:t>da </a:t>
            </a:r>
            <a:r>
              <a:rPr lang="it-IT" sz="3600" b="1" dirty="0"/>
              <a:t>tradizioni comunicate come verità </a:t>
            </a:r>
            <a:r>
              <a:rPr lang="it-IT" sz="3600" b="1" dirty="0" smtClean="0"/>
              <a:t>assolute</a:t>
            </a:r>
            <a:r>
              <a:rPr lang="it-IT" sz="3600" dirty="0" smtClean="0"/>
              <a:t>, </a:t>
            </a:r>
            <a:r>
              <a:rPr lang="it-IT" sz="3600" dirty="0"/>
              <a:t>da superstizioni e da </a:t>
            </a:r>
            <a:r>
              <a:rPr lang="it-IT" sz="3600" dirty="0" smtClean="0"/>
              <a:t>pregiudizi! </a:t>
            </a:r>
          </a:p>
          <a:p>
            <a:endParaRPr lang="it-IT" sz="3600" dirty="0" smtClean="0"/>
          </a:p>
          <a:p>
            <a:pPr algn="ctr"/>
            <a:r>
              <a:rPr lang="it-IT" sz="3600" b="1" dirty="0" err="1" smtClean="0"/>
              <a:t>INSOMMA…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4282" y="285728"/>
            <a:ext cx="8358246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4400" dirty="0" smtClean="0"/>
              <a:t>L’umanità </a:t>
            </a:r>
            <a:r>
              <a:rPr lang="it-IT" sz="4400" cap="small" dirty="0" smtClean="0"/>
              <a:t>ha seguito passivamente il </a:t>
            </a:r>
            <a:r>
              <a:rPr lang="it-IT" sz="4400" b="1" cap="small" dirty="0" smtClean="0">
                <a:solidFill>
                  <a:srgbClr val="FF0000"/>
                </a:solidFill>
              </a:rPr>
              <a:t>principio di autorità</a:t>
            </a:r>
            <a:r>
              <a:rPr lang="it-IT" sz="4400" dirty="0" smtClean="0"/>
              <a:t>: credere che ciò che viene detto da un’autorità (la Bibbia, la tradizione culturale incarnata da “mostri sacri” come Aristotele, la Chiesa ecc.) sia </a:t>
            </a:r>
            <a:r>
              <a:rPr lang="it-IT" sz="4400" b="1" cap="small" dirty="0" smtClean="0"/>
              <a:t>vero per forza</a:t>
            </a:r>
            <a:endParaRPr lang="it-IT" sz="4400" dirty="0"/>
          </a:p>
        </p:txBody>
      </p:sp>
      <p:pic>
        <p:nvPicPr>
          <p:cNvPr id="69634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357694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1990</Words>
  <Application>Microsoft Office PowerPoint</Application>
  <PresentationFormat>Presentazione su schermo (4:3)</PresentationFormat>
  <Paragraphs>241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73" baseType="lpstr">
      <vt:lpstr>Tema di Office</vt:lpstr>
      <vt:lpstr>ILLUMINISMO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ILLUMINISMO</dc:title>
  <dc:creator>simone.dell@libero.it</dc:creator>
  <cp:lastModifiedBy>simone.dell@libero.it</cp:lastModifiedBy>
  <cp:revision>52</cp:revision>
  <dcterms:created xsi:type="dcterms:W3CDTF">2020-10-25T09:38:37Z</dcterms:created>
  <dcterms:modified xsi:type="dcterms:W3CDTF">2021-01-15T15:23:51Z</dcterms:modified>
</cp:coreProperties>
</file>